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1901950"/>
            <a:ext cx="7329840" cy="3764807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ИНФОРМАЦИОННА СРЕЩА</a:t>
            </a:r>
            <a:br>
              <a:rPr lang="bg-BG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dirty="0"/>
              <a:t/>
            </a:r>
            <a:br>
              <a:rPr lang="bg-BG" b="1" dirty="0"/>
            </a:br>
            <a:r>
              <a:rPr lang="bg-BG" sz="2700" b="1" dirty="0"/>
              <a:t>ЗА КОНСУЛТИРАНЕ С МЕСТНАТА ОБЩНОСТ ПОДГОТОВКАТА НА СТРАТЕГИЯТА ЗА ВОДЕНО ОТ ОБЩНОСТТА МЕСТНО РАЗВИТИЕ НА МЕСТНА ИНИЦИАТИВНА ГРУПА „СТРУМА – СИМИТЛИ, КРЕСНА И СТРУМЯНИ”</a:t>
            </a:r>
            <a:r>
              <a:rPr lang="bg-BG" sz="2700" b="1" dirty="0" smtClean="0"/>
              <a:t> 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136" y="6024985"/>
            <a:ext cx="8093365" cy="458115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bg-BG" b="1" dirty="0"/>
              <a:t>Договор №РД-50-105/17.08.2016 г. за предоставяне на БФП по подмярка 19.1 “Помощ за подготвителни дейности” на мярка 19 “ВОМР” от ПРСР 2014 – 2020 г. </a:t>
            </a:r>
            <a:endParaRPr lang="en-US" dirty="0"/>
          </a:p>
        </p:txBody>
      </p:sp>
      <p:pic>
        <p:nvPicPr>
          <p:cNvPr id="4" name="Picture 5" descr="Image result for eu &amp;lcy;&amp;ocy;&amp;gcy;&amp;o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7900" y="0"/>
            <a:ext cx="109696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&amp;Lcy;&amp;ocy;&amp;gcy;&amp;ocy; &amp;ncy;&amp;acy; &amp;Pcy;&amp;Rcy;&amp;Scy;&amp;R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8866" y="0"/>
            <a:ext cx="974725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 descr="http://pomorie.bg/web/wp-content/uploads/2015/12/PRSR-14-2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1755" y="28975"/>
            <a:ext cx="137318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12489" y="960834"/>
            <a:ext cx="67178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n-US" sz="900" b="1" i="1" dirty="0"/>
              <a:t>Европейският земеделски фонд за развитие на селските райони: Европа инвестира в селските райони</a:t>
            </a:r>
            <a:endParaRPr lang="bg-BG" alt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ПЛАНИРАНИ МЕРКИ ЗА ФИНАНСИРАНЕ 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ЧРЕЗ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/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 за развитие на селските райони 2014 – 2020 г.: </a:t>
            </a:r>
          </a:p>
          <a:p>
            <a:pPr marL="0" indent="0">
              <a:buNone/>
            </a:pPr>
            <a:endPara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9742324"/>
              </p:ext>
            </p:extLst>
          </p:nvPr>
        </p:nvGraphicFramePr>
        <p:xfrm>
          <a:off x="0" y="2665476"/>
          <a:ext cx="9143999" cy="419252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868708"/>
                <a:gridCol w="6275291"/>
              </a:tblGrid>
              <a:tr h="20004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Мярка 4: Инвестиции в материални активи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b="0" dirty="0">
                          <a:effectLst/>
                        </a:rPr>
                        <a:t>Подмярка 4.1. Инвестиции в земеделски стопанства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4.2. Инвестиции в преработка/маркетинг на селскостопански продукти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Мярка 6: Развитие на стопанството и стопанската дейност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6.4.1. Инвестиционна подкрепа за неземеделски дейности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145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Мярка 7: Основни услуги и обновяване на селата в селските райони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7.2. Инвестиции в създаването, подобряването или разширяването на всички видове малка по мащаби инфраструктура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7.5. Инвестиции за публично ползване в инфраструктура за отдих, туристическа инфраструктура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7.6. Проучвания и инвестиции, свързани с поддържане, възстановяване и на културното и природното наследство на селата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n-lt"/>
                        </a:rPr>
                        <a:t>Мярка 8: Инвестиции в развитието на горските територии и подобряване на жизнеспособността на горите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8.6. Инвестиции в технологии за лесовъдство и в преработката, мобилизирането и търговията на горски продукти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Мярка от Регламент (ЕС) № 1305/2013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 err="1">
                          <a:effectLst/>
                          <a:latin typeface="+mn-lt"/>
                        </a:rPr>
                        <a:t>Mярка</a:t>
                      </a:r>
                      <a:r>
                        <a:rPr lang="bg-BG" sz="1200" dirty="0">
                          <a:effectLst/>
                          <a:latin typeface="+mn-lt"/>
                        </a:rPr>
                        <a:t> 3. Схеми за качеството за селскостопански продукти и храни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16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Мярка извън Регламент (ЕС) № 1305/2013, но съответстваща на целите му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Създаване на местен туристически продукт, свързан с местното наследство, изделия и храни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65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ПЛАНИРАНИ МЕРКИ ЗА ФИНАНСИРАНЕ 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ЧРЕЗ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/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Оперативна програма „Иновации и конкурентоспособност“ 2014 – 2020 г. : </a:t>
            </a:r>
          </a:p>
          <a:p>
            <a:pPr marL="0" indent="0">
              <a:buNone/>
            </a:pPr>
            <a:endPara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bg-BG" dirty="0" smtClean="0"/>
              <a:t>Мярка 1.1.1: Технологично развитие и иновации в МСП на територията на МИГ „Струма“;</a:t>
            </a:r>
          </a:p>
          <a:p>
            <a:pPr lvl="1"/>
            <a:endParaRPr lang="bg-BG" dirty="0" smtClean="0"/>
          </a:p>
          <a:p>
            <a:pPr lvl="1"/>
            <a:r>
              <a:rPr lang="bg-BG" dirty="0" smtClean="0"/>
              <a:t>Мярка 2.1: Предприемачество и капацитет за растеж </a:t>
            </a:r>
            <a:r>
              <a:rPr lang="bg-BG" dirty="0"/>
              <a:t>на МСП на територията на МИГ „Струма</a:t>
            </a:r>
            <a:r>
              <a:rPr lang="bg-BG" dirty="0" smtClean="0"/>
              <a:t>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1587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ПЛАНИРАНИ МЕРКИ ЗА ФИНАНСИРАНЕ 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ЧРЕЗ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fontScale="70000" lnSpcReduction="2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Оперативна програма „Развитие на човешките ресурси“ 2014 – 2020 г. :</a:t>
            </a:r>
          </a:p>
          <a:p>
            <a:pPr marL="0" indent="0">
              <a:buNone/>
            </a:pPr>
            <a:endPara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bg-BG" dirty="0"/>
              <a:t>Мярка 1.1: Достъп до заетост – липса на </a:t>
            </a:r>
            <a:r>
              <a:rPr lang="bg-BG" dirty="0" smtClean="0"/>
              <a:t>бедност;</a:t>
            </a:r>
          </a:p>
          <a:p>
            <a:pPr lvl="1"/>
            <a:endParaRPr lang="bg-BG" dirty="0" smtClean="0"/>
          </a:p>
          <a:p>
            <a:pPr lvl="1"/>
            <a:r>
              <a:rPr lang="bg-BG" dirty="0" smtClean="0"/>
              <a:t>Мярка 1.1.3: </a:t>
            </a:r>
            <a:r>
              <a:rPr lang="bg-BG" dirty="0"/>
              <a:t>Нови работни места за хората </a:t>
            </a:r>
            <a:r>
              <a:rPr lang="bg-BG" dirty="0" smtClean="0"/>
              <a:t>от МИГ „Струма“;</a:t>
            </a:r>
          </a:p>
          <a:p>
            <a:pPr lvl="1"/>
            <a:endParaRPr lang="bg-BG" dirty="0" smtClean="0"/>
          </a:p>
          <a:p>
            <a:pPr lvl="1"/>
            <a:r>
              <a:rPr lang="bg-BG" dirty="0" smtClean="0"/>
              <a:t>Мярка 1.3.5: </a:t>
            </a:r>
            <a:r>
              <a:rPr lang="bg-BG" dirty="0"/>
              <a:t>Насърчаване на самостоятелната заетост и предприемачеството </a:t>
            </a:r>
            <a:r>
              <a:rPr lang="bg-BG" dirty="0" smtClean="0"/>
              <a:t>в </a:t>
            </a:r>
            <a:r>
              <a:rPr lang="bg-BG" dirty="0"/>
              <a:t>МИГ „Струма</a:t>
            </a:r>
            <a:r>
              <a:rPr lang="bg-BG" dirty="0" smtClean="0"/>
              <a:t>“;</a:t>
            </a:r>
          </a:p>
          <a:p>
            <a:pPr marL="457200" lvl="1" indent="0">
              <a:buNone/>
            </a:pPr>
            <a:endParaRPr lang="bg-BG" dirty="0" smtClean="0"/>
          </a:p>
          <a:p>
            <a:pPr lvl="1"/>
            <a:r>
              <a:rPr lang="bg-BG" dirty="0" smtClean="0"/>
              <a:t>Мярка 2.3: </a:t>
            </a:r>
            <a:r>
              <a:rPr lang="bg-BG" dirty="0"/>
              <a:t>Устойчиви социални услуги за социално </a:t>
            </a:r>
            <a:r>
              <a:rPr lang="bg-BG" dirty="0" smtClean="0"/>
              <a:t>включване;</a:t>
            </a:r>
          </a:p>
          <a:p>
            <a:pPr marL="457200" lvl="1" indent="0">
              <a:buNone/>
            </a:pPr>
            <a:endParaRPr lang="bg-BG" dirty="0" smtClean="0"/>
          </a:p>
          <a:p>
            <a:pPr lvl="1"/>
            <a:r>
              <a:rPr lang="bg-BG" dirty="0" smtClean="0"/>
              <a:t>Мярка 2.4: </a:t>
            </a:r>
            <a:r>
              <a:rPr lang="bg-BG" dirty="0"/>
              <a:t>Развитие на социалното </a:t>
            </a:r>
            <a:r>
              <a:rPr lang="bg-BG" dirty="0" smtClean="0"/>
              <a:t>предприемачество.</a:t>
            </a:r>
          </a:p>
          <a:p>
            <a:pPr lvl="1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7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ПЛАНИРАНИ МЕРКИ ЗА ФИНАНСИРАНЕ 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ЧРЕЗ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lnSpcReduction="1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Оперативна програма „Наука и образование за интелигентен растеж“ 2014 – 2020 г. :</a:t>
            </a:r>
          </a:p>
          <a:p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bg-BG" dirty="0"/>
              <a:t>Мярка 2.10</a:t>
            </a:r>
            <a:r>
              <a:rPr lang="en-US" dirty="0" err="1"/>
              <a:t>i</a:t>
            </a:r>
            <a:r>
              <a:rPr lang="bg-BG" dirty="0"/>
              <a:t>: Повишаване на качеството и подобряване на достъпа до училищно образование в малките населени места от МИГ „Струма</a:t>
            </a:r>
            <a:r>
              <a:rPr lang="bg-BG" dirty="0" smtClean="0"/>
              <a:t>“;</a:t>
            </a:r>
          </a:p>
          <a:p>
            <a:pPr marL="457200" lvl="1" indent="0">
              <a:buNone/>
            </a:pPr>
            <a:endParaRPr lang="bg-BG" dirty="0"/>
          </a:p>
          <a:p>
            <a:pPr lvl="1"/>
            <a:r>
              <a:rPr lang="bg-BG" dirty="0" smtClean="0"/>
              <a:t>Мярка 3.9</a:t>
            </a:r>
            <a:r>
              <a:rPr lang="en-US" dirty="0" smtClean="0"/>
              <a:t>ii</a:t>
            </a:r>
            <a:r>
              <a:rPr lang="bg-BG" dirty="0" smtClean="0"/>
              <a:t>: </a:t>
            </a:r>
            <a:r>
              <a:rPr lang="bg-BG" dirty="0"/>
              <a:t>Интеграция чрез </a:t>
            </a:r>
            <a:r>
              <a:rPr lang="bg-BG" dirty="0" smtClean="0"/>
              <a:t>образование.</a:t>
            </a:r>
          </a:p>
          <a:p>
            <a:pPr marL="457200" lvl="1" indent="0">
              <a:buNone/>
            </a:pPr>
            <a:endParaRPr lang="bg-BG" dirty="0" smtClean="0"/>
          </a:p>
          <a:p>
            <a:pPr lvl="1"/>
            <a:endParaRPr lang="bg-BG" dirty="0" smtClean="0"/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ЗА ИЗБОР НА ПРОЕКТИ ПО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ЛИНИЯ НА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lnSpcReduction="10000"/>
          </a:bodyPr>
          <a:lstStyle/>
          <a:p>
            <a:r>
              <a:rPr lang="bg-BG" dirty="0"/>
              <a:t>Подборът и одобрението на заявления от МИГ ще се извършва в следните два етапа</a:t>
            </a:r>
            <a:r>
              <a:rPr lang="bg-BG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bg-BG" b="1" dirty="0"/>
              <a:t>Етап 1:</a:t>
            </a:r>
            <a:r>
              <a:rPr lang="bg-BG" i="1" dirty="0"/>
              <a:t> </a:t>
            </a:r>
            <a:r>
              <a:rPr lang="bg-BG" b="1" dirty="0"/>
              <a:t>Проверка за административно съответствие и допустимост</a:t>
            </a:r>
            <a:r>
              <a:rPr lang="bg-BG" b="1" i="1" dirty="0"/>
              <a:t> </a:t>
            </a:r>
            <a:r>
              <a:rPr lang="bg-BG" dirty="0"/>
              <a:t>(от служители на МИГ или външни експерти). Проекти, които не отговарят на всички критерии за административно съответствие и допустимост, не се допускат до по-нататъшно оценяване</a:t>
            </a:r>
            <a:r>
              <a:rPr lang="bg-BG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86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ЗА ИЗБОР НА ПРОЕКТИ ПО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ЛИНИЯ НА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/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Административни критерии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5930538"/>
              </p:ext>
            </p:extLst>
          </p:nvPr>
        </p:nvGraphicFramePr>
        <p:xfrm>
          <a:off x="1517900" y="2360064"/>
          <a:ext cx="7329840" cy="412303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46423"/>
                <a:gridCol w="5901414"/>
                <a:gridCol w="1082003"/>
              </a:tblGrid>
              <a:tr h="549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№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АДМИНИСТРАТИВНИ КРИТЕРИИ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Изпълнен критерии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9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Формулярът (заявлението) за кандидатстване е получен в установения срок в поканата за подаване на проектни предложения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да/ не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9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Формулярът (заявлението) за кандидатстване е представен лично от кандидата или нотариално упълномощен представител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да/ не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9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Формулярът (заявлението) за кандидатстване е представен по реда и начина съгласно насоките/ условията за кандидатстване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да/ не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4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Формулярът (заявлението) за кандидатстване е попълнен и подписан от кандидата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да/ не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9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5.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Във формуляра (заявлението) за кандидатстване е попълнена цялата изискуема информация.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да/ не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99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>
                          <a:effectLst/>
                        </a:rPr>
                        <a:t>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Приложени са всички изискуеми документи, съгласно условията и реда за предоставяне на безвъзмездна финансова помощ по мярката (за всяка мярка в пакета от документи за кандидатстване се разписват по отделно и изчерпателно всички необходими документи)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да/ не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95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ЗА ИЗБОР НА ПРОЕКТИ ПО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ЛИНИЯ НА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1291130"/>
            <a:ext cx="9000445" cy="5191971"/>
          </a:xfrm>
        </p:spPr>
        <p:txBody>
          <a:bodyPr/>
          <a:lstStyle/>
          <a:p>
            <a:r>
              <a:rPr lang="bg-BG" sz="2000" b="1" dirty="0" smtClean="0"/>
              <a:t>Критерии </a:t>
            </a:r>
            <a:r>
              <a:rPr lang="bg-BG" sz="2000" b="1" dirty="0"/>
              <a:t>за допустимост на кандидата и проектното предложение</a:t>
            </a:r>
            <a:r>
              <a:rPr lang="bg-BG" sz="2000" b="1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1858745"/>
              </p:ext>
            </p:extLst>
          </p:nvPr>
        </p:nvGraphicFramePr>
        <p:xfrm>
          <a:off x="-1" y="1666032"/>
          <a:ext cx="9144001" cy="5191968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8408525"/>
                <a:gridCol w="735476"/>
              </a:tblGrid>
              <a:tr h="3586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 dirty="0">
                          <a:effectLst/>
                        </a:rPr>
                        <a:t>ДОПУСТИМОСТ НА КАНДИДАТА И ПРОЕКТНОТО ПРЕДЛОЖЕНИЕТО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Изпълнен критерии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2432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 dirty="0">
                          <a:effectLst/>
                        </a:rPr>
                        <a:t>Допустимост на кандидата съгласно насоките/ условията за  кандидатстване за съответната мярка на стратегията за ВОМР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 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3481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 dirty="0">
                          <a:effectLst/>
                        </a:rPr>
                        <a:t>Кандидатът има постоянен адрес – за физическите лица, и седалище и адрес на управление – за еднолични търговци и юридическите лица, на територията на действие на </a:t>
                      </a:r>
                      <a:r>
                        <a:rPr lang="bg-BG" sz="1000" dirty="0" smtClean="0">
                          <a:effectLst/>
                        </a:rPr>
                        <a:t>МИГ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 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2432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 dirty="0">
                          <a:effectLst/>
                        </a:rPr>
                        <a:t>Съответствие на целите на проекта с целите на Стратегията за местно развитие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358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Проектите по мерки 7.2 и 7.5 съответстват на Общинските планове за развитие на съответната община, която кандидатства с проекта, за периода 2014 - 2020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2432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 dirty="0">
                          <a:effectLst/>
                        </a:rPr>
                        <a:t>Дейностите в проекта са предвидени за реализация на територията на </a:t>
                      </a:r>
                      <a:r>
                        <a:rPr lang="bg-BG" sz="1000" dirty="0" smtClean="0">
                          <a:effectLst/>
                        </a:rPr>
                        <a:t>МИГ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 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358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Проектното предложение съответства на общите и специфични цели на конкретната мярка, като задачите и целите на проекта са ясно и последователно описани и структурирани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2432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 dirty="0">
                          <a:effectLst/>
                        </a:rPr>
                        <a:t>Дейностите по проекта съответстват с целите, обхвата и условията по съответната мярка на стратегията за ВОМР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 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2432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Дейностите по проекта са обвързани с целите на проекта и очакваните резултати от изпълнение на проекта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 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358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 dirty="0">
                          <a:effectLst/>
                        </a:rPr>
                        <a:t>Целевите групи по проекта съответстват на целевите групи на мярката и са обвързани с дейностите и очакваните резултати от изпълнението на проекта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 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3781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 dirty="0">
                          <a:effectLst/>
                        </a:rPr>
                        <a:t>Проектното предложение съответства на изискванията относно продължителност на изпълнението, съгласно насоките/ условията за кандидатстване. Времевият график на проекта попада в периода на изпълнение на стратегията за ВОМР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 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3781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Проектното предложение отговаря на изискванията за допустимост на разходите, посочени за всяка мярка на стратегията за ВОМР, вкл. процентни ограничения за допустимост на някои видове разходи (информация и публичност, оборудване и др.)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 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2432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Съответствие с минимален/максимален размер на безвъзмездната финансова помощ по мярката на стратегията за ВОМР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 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2432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Предвидени са механизми за устойчивост и/или мултиплициране на резултатите от проекта, където е приложимо и се изисква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 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2432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 dirty="0">
                          <a:effectLst/>
                        </a:rPr>
                        <a:t>Бюджетът на проекта отговаря на предвидените цели и дейности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>
                          <a:effectLst/>
                        </a:rPr>
                        <a:t>да/ не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  <a:tr h="7067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 dirty="0">
                          <a:effectLst/>
                        </a:rPr>
                        <a:t>Приложимо за мерки 4.1, 4.2, 6.4.1, </a:t>
                      </a:r>
                      <a:r>
                        <a:rPr lang="bg-BG" sz="1000" dirty="0" smtClean="0">
                          <a:effectLst/>
                        </a:rPr>
                        <a:t>8.6 </a:t>
                      </a:r>
                      <a:r>
                        <a:rPr lang="bg-BG" sz="1000" dirty="0">
                          <a:effectLst/>
                        </a:rPr>
                        <a:t>и 20: Представеният бизнес план е попълнен съгласно образеца, приложен към документите за кандидатстване, с подробно описание на планираните инвестиции за период не по-малък от 5 години, а в случаите на създаване на трайни насаждения или извършване на строително-монтажни работи – за 10-годишен период. Бизнес планът доказва икономическа жизнеспособност и показва значително подобряване на цялостната дейност на земеделското стопанство на кандидата.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000" dirty="0">
                          <a:effectLst/>
                        </a:rPr>
                        <a:t>да/не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42" marR="3354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68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ЗА ИЗБОР НА ПРОЕКТИ ПО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ЛИНИЯ НА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177134" cy="5039266"/>
          </a:xfrm>
        </p:spPr>
        <p:txBody>
          <a:bodyPr/>
          <a:lstStyle/>
          <a:p>
            <a:r>
              <a:rPr lang="bg-BG" sz="2000" b="1" dirty="0"/>
              <a:t>Проверката за административно съответствие и допустимост включва </a:t>
            </a:r>
            <a:r>
              <a:rPr lang="bg-BG" sz="2000" b="1" dirty="0" smtClean="0"/>
              <a:t>още: </a:t>
            </a:r>
          </a:p>
          <a:p>
            <a:pPr marL="0" indent="0">
              <a:buNone/>
            </a:pPr>
            <a:endParaRPr lang="en-US" sz="2000" b="1" dirty="0"/>
          </a:p>
          <a:p>
            <a:pPr lvl="1"/>
            <a:r>
              <a:rPr lang="bg-BG" sz="2000" dirty="0"/>
              <a:t>Проверка за липса на двойно финансиране; </a:t>
            </a:r>
            <a:endParaRPr lang="bg-BG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bg-BG" sz="2000" dirty="0"/>
              <a:t>Проверка за наличие на изкуствено създадени условия; </a:t>
            </a:r>
            <a:endParaRPr lang="en-US" sz="2000" dirty="0"/>
          </a:p>
          <a:p>
            <a:pPr lvl="1"/>
            <a:endParaRPr lang="bg-BG" sz="2000" dirty="0" smtClean="0"/>
          </a:p>
          <a:p>
            <a:pPr lvl="1"/>
            <a:r>
              <a:rPr lang="bg-BG" sz="2000" dirty="0" smtClean="0"/>
              <a:t>Проверка </a:t>
            </a:r>
            <a:r>
              <a:rPr lang="bg-BG" sz="2000" dirty="0"/>
              <a:t>за минимални помощи; </a:t>
            </a:r>
            <a:endParaRPr lang="en-US" sz="2000" dirty="0"/>
          </a:p>
          <a:p>
            <a:pPr lvl="1"/>
            <a:endParaRPr lang="bg-BG" sz="2000" dirty="0" smtClean="0"/>
          </a:p>
          <a:p>
            <a:pPr lvl="1"/>
            <a:r>
              <a:rPr lang="bg-BG" sz="2000" dirty="0" smtClean="0"/>
              <a:t>Посещение </a:t>
            </a:r>
            <a:r>
              <a:rPr lang="bg-BG" sz="2000" dirty="0"/>
              <a:t>на място за заявления, включващи разходи за строително-монтажни работи и за създаване на трайни насаждения (когато е приложимо).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0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ЗА ИЗБОР НА ПРОЕКТИ ПО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ЛИНИЯ НА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177134" cy="5039266"/>
          </a:xfrm>
        </p:spPr>
        <p:txBody>
          <a:bodyPr>
            <a:normAutofit fontScale="92500" lnSpcReduction="20000"/>
          </a:bodyPr>
          <a:lstStyle/>
          <a:p>
            <a:r>
              <a:rPr lang="bg-BG" b="1" dirty="0"/>
              <a:t>Етап 2:</a:t>
            </a:r>
            <a:r>
              <a:rPr lang="bg-BG" dirty="0"/>
              <a:t> </a:t>
            </a:r>
            <a:r>
              <a:rPr lang="bg-BG" b="1" dirty="0"/>
              <a:t>Техническата оценка</a:t>
            </a:r>
            <a:r>
              <a:rPr lang="bg-BG" b="1" i="1" dirty="0"/>
              <a:t> </a:t>
            </a:r>
            <a:r>
              <a:rPr lang="bg-BG" b="1" dirty="0"/>
              <a:t>въз основа на критериите, определени за всяка мярка от Стратегията за ВОМР </a:t>
            </a:r>
            <a:r>
              <a:rPr lang="bg-BG" dirty="0"/>
              <a:t>(от Комисия за избор на проекти</a:t>
            </a:r>
            <a:r>
              <a:rPr lang="bg-BG" dirty="0" smtClean="0"/>
              <a:t>): </a:t>
            </a:r>
          </a:p>
          <a:p>
            <a:pPr marL="0" indent="0">
              <a:buNone/>
            </a:pPr>
            <a:endParaRPr lang="bg-BG" dirty="0" smtClean="0"/>
          </a:p>
          <a:p>
            <a:pPr lvl="1"/>
            <a:r>
              <a:rPr lang="bg-BG" dirty="0" smtClean="0"/>
              <a:t>Критериите </a:t>
            </a:r>
            <a:r>
              <a:rPr lang="bg-BG" dirty="0"/>
              <a:t>за оценка на проектите са включени в стратегията за ВОМР към всяка мярка. </a:t>
            </a:r>
            <a:endParaRPr lang="bg-BG" dirty="0" smtClean="0"/>
          </a:p>
          <a:p>
            <a:pPr lvl="1"/>
            <a:endParaRPr lang="bg-BG" dirty="0" smtClean="0"/>
          </a:p>
          <a:p>
            <a:pPr lvl="1"/>
            <a:r>
              <a:rPr lang="bg-BG" dirty="0" smtClean="0"/>
              <a:t>Всички </a:t>
            </a:r>
            <a:r>
              <a:rPr lang="bg-BG" dirty="0"/>
              <a:t>подробни условия за предоставяне на безвъзмездна финансова помощ ще бъдат определени поканите за прием на заявления по всяка мярка от настоящата Стратегия за ВОМР.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91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ЗА ИЗБОР НА ПРОЕКТИ ПО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ЛИНИЯ НА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177134" cy="503926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b="1" dirty="0" smtClean="0"/>
              <a:t>Общи критерии </a:t>
            </a:r>
            <a:r>
              <a:rPr lang="bg-BG" dirty="0" smtClean="0"/>
              <a:t>за избор на проекти, </a:t>
            </a:r>
            <a:r>
              <a:rPr lang="bg-BG" dirty="0"/>
              <a:t>одобрени от </a:t>
            </a:r>
            <a:r>
              <a:rPr lang="bg-BG" dirty="0" smtClean="0"/>
              <a:t>съответните комитети </a:t>
            </a:r>
            <a:r>
              <a:rPr lang="bg-BG" dirty="0"/>
              <a:t>за наблюдение на </a:t>
            </a:r>
            <a:r>
              <a:rPr lang="bg-BG" dirty="0" smtClean="0"/>
              <a:t>конкретна програма </a:t>
            </a:r>
            <a:r>
              <a:rPr lang="bg-BG" dirty="0"/>
              <a:t>и задължително приложими за всички мерки с финансиране </a:t>
            </a:r>
            <a:r>
              <a:rPr lang="bg-BG" dirty="0" smtClean="0"/>
              <a:t>от ПРСР 2014 – 2020 г., ОПИК </a:t>
            </a:r>
            <a:r>
              <a:rPr lang="bg-BG" dirty="0"/>
              <a:t>2014 – 2020 г</a:t>
            </a:r>
            <a:r>
              <a:rPr lang="bg-BG" dirty="0" smtClean="0"/>
              <a:t>., ОПРЧР </a:t>
            </a:r>
            <a:r>
              <a:rPr lang="bg-BG" dirty="0"/>
              <a:t>2014 – 2020 г</a:t>
            </a:r>
            <a:r>
              <a:rPr lang="bg-BG" dirty="0" smtClean="0"/>
              <a:t>., ОПНОИР </a:t>
            </a:r>
            <a:r>
              <a:rPr lang="bg-BG" dirty="0"/>
              <a:t>2014 – 2020 г</a:t>
            </a:r>
            <a:r>
              <a:rPr lang="bg-BG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b="1" dirty="0" smtClean="0"/>
              <a:t>Специфични </a:t>
            </a:r>
            <a:r>
              <a:rPr lang="bg-BG" b="1" dirty="0"/>
              <a:t>за територията допълнителни критерии </a:t>
            </a:r>
            <a:r>
              <a:rPr lang="bg-BG" dirty="0"/>
              <a:t>за избор на проекти към Стратегията за </a:t>
            </a:r>
            <a:r>
              <a:rPr lang="bg-BG" dirty="0" smtClean="0"/>
              <a:t>ВОМР по съответната мярка: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Малки стопанства, които </a:t>
            </a:r>
            <a:r>
              <a:rPr lang="bg-BG" dirty="0"/>
              <a:t>имат </a:t>
            </a:r>
            <a:r>
              <a:rPr lang="bg-BG" dirty="0" smtClean="0"/>
              <a:t>СПО от </a:t>
            </a:r>
            <a:r>
              <a:rPr lang="bg-BG" dirty="0"/>
              <a:t>2 000 до 7 999 евро и са регистрация като земеделски </a:t>
            </a:r>
            <a:r>
              <a:rPr lang="bg-BG" dirty="0" smtClean="0"/>
              <a:t>стопани;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Насърчават се иновациите и технологичната модернизация;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Разкриването на устойчиви работни места;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Инвестиции в приоритетни сектори;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Създават се нови за МИГ производства, продукти, услуги и др.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Насърчават се жените и младите хора до 40 г.;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Проекти обхващащи повече от едно населено място;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Проектите демонстрират устойчивост…..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3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01950"/>
            <a:ext cx="8229600" cy="458115"/>
          </a:xfrm>
        </p:spPr>
        <p:txBody>
          <a:bodyPr>
            <a:normAutofit fontScale="90000"/>
          </a:bodyPr>
          <a:lstStyle/>
          <a:p>
            <a:pPr algn="r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 ВИ ИНФОРМИРАМЕ ЗА: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2970884"/>
            <a:ext cx="7635250" cy="351221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bg-BG" dirty="0" smtClean="0"/>
              <a:t>Цели и приоритети </a:t>
            </a:r>
            <a:r>
              <a:rPr lang="bg-BG" dirty="0"/>
              <a:t>на Стратегията за ВОМР МИГ „Струма</a:t>
            </a:r>
            <a:r>
              <a:rPr lang="bg-BG" dirty="0" smtClean="0"/>
              <a:t>”</a:t>
            </a:r>
            <a:r>
              <a:rPr lang="en-US" dirty="0"/>
              <a:t>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bg-BG" dirty="0"/>
              <a:t>Планирани мерки за финансиране чрез Стратегията за ВОМР МИГ „Струма</a:t>
            </a:r>
            <a:r>
              <a:rPr lang="bg-BG" dirty="0" smtClean="0"/>
              <a:t>”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bg-BG" dirty="0"/>
              <a:t>Критерии за избор на проекти по линия на Стратегията за ВОМР МИГ „Струма</a:t>
            </a:r>
            <a:r>
              <a:rPr lang="bg-BG" dirty="0" smtClean="0"/>
              <a:t>”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rm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 ЗА 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291129"/>
            <a:ext cx="7024431" cy="5039265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Разработена съгласно </a:t>
            </a:r>
            <a:r>
              <a:rPr lang="bg-BG" dirty="0"/>
              <a:t>Наредба № 22 по подмярка 19.2 на ПРСР 2014 – 2020 г</a:t>
            </a:r>
            <a:r>
              <a:rPr lang="bg-BG" dirty="0" smtClean="0"/>
              <a:t>.;</a:t>
            </a:r>
            <a:endParaRPr lang="bg-BG" dirty="0"/>
          </a:p>
          <a:p>
            <a:endParaRPr lang="bg-BG" dirty="0" smtClean="0"/>
          </a:p>
          <a:p>
            <a:r>
              <a:rPr lang="bg-BG" dirty="0" smtClean="0"/>
              <a:t>Обхваща период до </a:t>
            </a:r>
            <a:r>
              <a:rPr lang="bg-BG" dirty="0"/>
              <a:t>31 декември 2020 г</a:t>
            </a:r>
            <a:r>
              <a:rPr lang="bg-BG" dirty="0" smtClean="0"/>
              <a:t>.;</a:t>
            </a:r>
          </a:p>
          <a:p>
            <a:endParaRPr lang="bg-BG" dirty="0" smtClean="0"/>
          </a:p>
          <a:p>
            <a:r>
              <a:rPr lang="bg-BG" dirty="0" smtClean="0"/>
              <a:t>Стратегията съдържа всички основни елементи съгласно Регламент 1303/2013г.;</a:t>
            </a:r>
          </a:p>
          <a:p>
            <a:endParaRPr lang="bg-BG" dirty="0" smtClean="0"/>
          </a:p>
          <a:p>
            <a:r>
              <a:rPr lang="bg-BG" dirty="0" smtClean="0"/>
              <a:t>Многофондова стратегия;</a:t>
            </a:r>
          </a:p>
          <a:p>
            <a:endParaRPr lang="bg-BG" dirty="0" smtClean="0"/>
          </a:p>
          <a:p>
            <a:r>
              <a:rPr lang="bg-BG" dirty="0" smtClean="0"/>
              <a:t>Включва мерки от </a:t>
            </a:r>
            <a:r>
              <a:rPr lang="bg-BG" dirty="0"/>
              <a:t>ПРСР 2014 – 2020 г., ОПИК 2014 – 2020 г., ОПРЧР 2014 – 2020 г., ОПНОИР 2014 – 2020 г.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 стратегическа цел: </a:t>
            </a:r>
          </a:p>
          <a:p>
            <a:pPr marL="0" indent="0">
              <a:buNone/>
            </a:pPr>
            <a:endPara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bg-BG" dirty="0" smtClean="0"/>
              <a:t>Устойчиво и балансирано </a:t>
            </a:r>
            <a:r>
              <a:rPr lang="bg-BG" dirty="0"/>
              <a:t>развитие на територията на </a:t>
            </a:r>
            <a:r>
              <a:rPr lang="bg-BG" dirty="0" smtClean="0"/>
              <a:t>МИГ „Струма“ чрез </a:t>
            </a:r>
            <a:r>
              <a:rPr lang="bg-BG" dirty="0"/>
              <a:t>стимулиране на местната икономика, подобряване на </a:t>
            </a:r>
            <a:r>
              <a:rPr lang="ru-RU" dirty="0"/>
              <a:t>физическата среда за живот на </a:t>
            </a:r>
            <a:r>
              <a:rPr lang="ru-RU" dirty="0" smtClean="0"/>
              <a:t>хората, </a:t>
            </a:r>
            <a:r>
              <a:rPr lang="bg-BG" dirty="0"/>
              <a:t>повишаване капацитета на човешките </a:t>
            </a:r>
            <a:r>
              <a:rPr lang="bg-BG" dirty="0" smtClean="0"/>
              <a:t>ресурси, качеството </a:t>
            </a:r>
            <a:r>
              <a:rPr lang="bg-BG" dirty="0"/>
              <a:t>на </a:t>
            </a:r>
            <a:r>
              <a:rPr lang="bg-BG" dirty="0" smtClean="0"/>
              <a:t>живот и </a:t>
            </a:r>
            <a:r>
              <a:rPr lang="bg-BG" dirty="0"/>
              <a:t>оползотворяване на местния потенциал и идентичност на </a:t>
            </a:r>
            <a:r>
              <a:rPr lang="bg-BG" dirty="0" smtClean="0"/>
              <a:t>територията.</a:t>
            </a:r>
            <a:endParaRPr lang="ru-RU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2172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fontScale="70000" lnSpcReduction="20000"/>
          </a:bodyPr>
          <a:lstStyle/>
          <a:p>
            <a:r>
              <a:rPr lang="bg-BG" b="1" dirty="0"/>
              <a:t>ПРИОРИТЕТ 1: </a:t>
            </a:r>
            <a:r>
              <a:rPr lang="bg-BG" b="1" dirty="0" smtClean="0"/>
              <a:t>Конкурентоспособно и устойчиво </a:t>
            </a:r>
            <a:r>
              <a:rPr lang="bg-BG" b="1" dirty="0"/>
              <a:t>развитие на </a:t>
            </a:r>
            <a:r>
              <a:rPr lang="bg-BG" b="1" dirty="0" smtClean="0"/>
              <a:t>местната икономика.</a:t>
            </a:r>
          </a:p>
          <a:p>
            <a:pPr marL="0" indent="0">
              <a:buNone/>
            </a:pPr>
            <a:endParaRPr lang="en-US" dirty="0"/>
          </a:p>
          <a:p>
            <a:r>
              <a:rPr lang="bg-BG" b="1" dirty="0"/>
              <a:t>ПРИОРИТЕТ 2: Подобряване средата на живот чрез инвестиции в обновяване на малка по мащаби инфраструктура, съхранение на местната идентичност, културно-историческо и природно </a:t>
            </a:r>
            <a:r>
              <a:rPr lang="bg-BG" b="1" dirty="0" smtClean="0"/>
              <a:t>наследство.</a:t>
            </a:r>
          </a:p>
          <a:p>
            <a:pPr marL="0" indent="0">
              <a:buNone/>
            </a:pPr>
            <a:endParaRPr lang="en-US" dirty="0"/>
          </a:p>
          <a:p>
            <a:r>
              <a:rPr lang="bg-BG" b="1" dirty="0"/>
              <a:t>ПРИОРИТЕТ 3: Развитие на човешкия капитал чрез подобряване достъпа до заетост, стимулиране на предприемаческите идеи и осигуряване на съвременни социални </a:t>
            </a:r>
            <a:r>
              <a:rPr lang="bg-BG" b="1" dirty="0" smtClean="0"/>
              <a:t>услуги.</a:t>
            </a:r>
          </a:p>
          <a:p>
            <a:pPr marL="0" indent="0">
              <a:buNone/>
            </a:pPr>
            <a:endParaRPr lang="bg-BG" b="1" dirty="0" smtClean="0"/>
          </a:p>
          <a:p>
            <a:r>
              <a:rPr lang="bg-BG" b="1" dirty="0"/>
              <a:t>ПРИОРИТЕТ 4:</a:t>
            </a:r>
            <a:r>
              <a:rPr lang="bg-BG" dirty="0"/>
              <a:t> </a:t>
            </a:r>
            <a:r>
              <a:rPr lang="bg-BG" b="1" dirty="0" smtClean="0"/>
              <a:t>Инвестиции в образованието, обучението и социалното приобщаване на децата </a:t>
            </a:r>
            <a:r>
              <a:rPr lang="bg-BG" b="1" dirty="0"/>
              <a:t>и </a:t>
            </a:r>
            <a:r>
              <a:rPr lang="bg-BG" b="1" dirty="0" smtClean="0"/>
              <a:t>учениците </a:t>
            </a:r>
            <a:r>
              <a:rPr lang="bg-BG" b="1" dirty="0"/>
              <a:t>от маргинализирани общности, включително </a:t>
            </a:r>
            <a:r>
              <a:rPr lang="bg-BG" b="1" dirty="0" smtClean="0"/>
              <a:t>роми.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690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fontScale="55000" lnSpcReduction="20000"/>
          </a:bodyPr>
          <a:lstStyle/>
          <a:p>
            <a:r>
              <a:rPr lang="bg-BG" sz="3800" b="1" dirty="0"/>
              <a:t>ПРИОРИТЕТ 1: Конкурентоспособно и устойчиво развитие на местната </a:t>
            </a:r>
            <a:r>
              <a:rPr lang="bg-BG" sz="3800" b="1" dirty="0" smtClean="0"/>
              <a:t>икономика: </a:t>
            </a:r>
          </a:p>
          <a:p>
            <a:pPr marL="0" indent="0">
              <a:buNone/>
            </a:pPr>
            <a:endParaRPr lang="bg-BG" sz="3800" b="1" dirty="0" smtClean="0"/>
          </a:p>
          <a:p>
            <a:pPr lvl="1"/>
            <a:r>
              <a:rPr lang="bg-BG" sz="3800" dirty="0"/>
              <a:t>Специфична цел 1.1: Стимулиране устойчивото развитие на </a:t>
            </a:r>
            <a:r>
              <a:rPr lang="bg-BG" sz="3800" dirty="0" smtClean="0"/>
              <a:t>земеделието и горския сектор </a:t>
            </a:r>
            <a:r>
              <a:rPr lang="bg-BG" sz="3800" dirty="0"/>
              <a:t>на територията на </a:t>
            </a:r>
            <a:r>
              <a:rPr lang="bg-BG" sz="3800" dirty="0" smtClean="0"/>
              <a:t>МИГ „Струма“;</a:t>
            </a:r>
          </a:p>
          <a:p>
            <a:pPr marL="457200" lvl="1" indent="0">
              <a:buNone/>
            </a:pPr>
            <a:endParaRPr lang="bg-BG" sz="3800" dirty="0" smtClean="0"/>
          </a:p>
          <a:p>
            <a:pPr lvl="1"/>
            <a:r>
              <a:rPr lang="bg-BG" sz="3800" dirty="0"/>
              <a:t>Специфична цел 1.2: </a:t>
            </a:r>
            <a:r>
              <a:rPr lang="bg-BG" sz="3800" dirty="0" smtClean="0"/>
              <a:t>Технологично развитие и внедряване на иновации и стандарти в малките и средни предприятия;</a:t>
            </a:r>
          </a:p>
          <a:p>
            <a:pPr marL="457200" lvl="1" indent="0">
              <a:buNone/>
            </a:pPr>
            <a:endParaRPr lang="bg-BG" sz="3800" dirty="0" smtClean="0"/>
          </a:p>
          <a:p>
            <a:pPr lvl="1"/>
            <a:r>
              <a:rPr lang="bg-BG" sz="3800" dirty="0" smtClean="0"/>
              <a:t>Специфична </a:t>
            </a:r>
            <a:r>
              <a:rPr lang="bg-BG" sz="3800" dirty="0"/>
              <a:t>цел </a:t>
            </a:r>
            <a:r>
              <a:rPr lang="bg-BG" sz="3800" dirty="0" smtClean="0"/>
              <a:t>1.3: </a:t>
            </a:r>
            <a:r>
              <a:rPr lang="bg-BG" sz="3800" dirty="0"/>
              <a:t>Диверсификация на икономиката на МИГ „</a:t>
            </a:r>
            <a:r>
              <a:rPr lang="bg-BG" sz="3800" dirty="0" smtClean="0"/>
              <a:t>Струма“ чрез </a:t>
            </a:r>
            <a:r>
              <a:rPr lang="bg-BG" sz="3800" dirty="0"/>
              <a:t>развитието на неземеделски </a:t>
            </a:r>
            <a:r>
              <a:rPr lang="bg-BG" sz="3800" dirty="0" smtClean="0"/>
              <a:t>дейности.</a:t>
            </a:r>
            <a:endParaRPr lang="en-US" sz="3800" dirty="0"/>
          </a:p>
          <a:p>
            <a:endParaRPr lang="bg-BG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692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177136" cy="5344675"/>
          </a:xfrm>
        </p:spPr>
        <p:txBody>
          <a:bodyPr>
            <a:normAutofit fontScale="70000" lnSpcReduction="20000"/>
          </a:bodyPr>
          <a:lstStyle/>
          <a:p>
            <a:r>
              <a:rPr lang="bg-BG" sz="3400" b="1" dirty="0" smtClean="0"/>
              <a:t>ПРИОРИТЕТ 2: Подобряване средата на живот чрез инвестиции в обновяване на малка по мащаби инфраструктура, съхранение на местната идентичност, културно-историческо и природно наследство:</a:t>
            </a:r>
          </a:p>
          <a:p>
            <a:endParaRPr lang="bg-BG" sz="3400" b="1" dirty="0" smtClean="0"/>
          </a:p>
          <a:p>
            <a:pPr lvl="1"/>
            <a:r>
              <a:rPr lang="bg-BG" sz="3400" dirty="0" smtClean="0"/>
              <a:t>Специфична цел 2.1: Стимулиране развитието на територията на </a:t>
            </a:r>
            <a:r>
              <a:rPr lang="bg-BG" sz="3400" dirty="0"/>
              <a:t>МИГ „Струма“ </a:t>
            </a:r>
            <a:r>
              <a:rPr lang="bg-BG" sz="3400" dirty="0" smtClean="0"/>
              <a:t>чрез обновяване на всички видове малка по мащаби инфраструктура</a:t>
            </a:r>
          </a:p>
          <a:p>
            <a:pPr marL="457200" lvl="1" indent="0">
              <a:buNone/>
            </a:pPr>
            <a:endParaRPr lang="bg-BG" sz="3400" dirty="0" smtClean="0"/>
          </a:p>
          <a:p>
            <a:pPr lvl="1"/>
            <a:r>
              <a:rPr lang="bg-BG" sz="3400" dirty="0" smtClean="0"/>
              <a:t>Специфична цел 2.2: Укрепване и съхранение на местната идентичност чрез популяризиране на културно-историческото и природно наследство на територията на </a:t>
            </a:r>
            <a:r>
              <a:rPr lang="bg-BG" sz="3400" dirty="0"/>
              <a:t>МИГ „Струма</a:t>
            </a:r>
            <a:r>
              <a:rPr lang="bg-BG" sz="3400" dirty="0" smtClean="0"/>
              <a:t>“.</a:t>
            </a:r>
            <a:endParaRPr lang="en-US" sz="3400" dirty="0"/>
          </a:p>
          <a:p>
            <a:endParaRPr lang="bg-BG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3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fontScale="77500" lnSpcReduction="20000"/>
          </a:bodyPr>
          <a:lstStyle/>
          <a:p>
            <a:r>
              <a:rPr lang="bg-BG" b="1" dirty="0" smtClean="0"/>
              <a:t>ПРИОРИТЕТ </a:t>
            </a:r>
            <a:r>
              <a:rPr lang="bg-BG" b="1" dirty="0"/>
              <a:t>3: Развитие на човешкия капитал чрез подобряване достъпа до заетост, стимулиране на предприемаческите идеи и осигуряване на съвременни социални </a:t>
            </a:r>
            <a:r>
              <a:rPr lang="bg-BG" b="1" dirty="0" smtClean="0"/>
              <a:t>услуги:</a:t>
            </a:r>
          </a:p>
          <a:p>
            <a:endParaRPr lang="bg-BG" b="1" dirty="0" smtClean="0"/>
          </a:p>
          <a:p>
            <a:pPr lvl="1"/>
            <a:r>
              <a:rPr lang="bg-BG" dirty="0"/>
              <a:t>Специфична цел 3.1: Подобряване достъпа до заетост и качеството на работните места чрез обучения на безработни и заети лица и подкрепа за развитие на предприемачески </a:t>
            </a:r>
            <a:r>
              <a:rPr lang="bg-BG" dirty="0" smtClean="0"/>
              <a:t>идеи;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bg-BG" dirty="0"/>
              <a:t>Специфична цел 3.2: Насърчаване на социалното включване на лица от маргинализирани групи, лица с увреждания, самотно-живеещи лица и др. уязвими </a:t>
            </a:r>
            <a:r>
              <a:rPr lang="bg-BG" dirty="0" smtClean="0"/>
              <a:t>общности.</a:t>
            </a:r>
            <a:endParaRPr lang="en-US" dirty="0"/>
          </a:p>
          <a:p>
            <a:pPr lvl="1"/>
            <a:endParaRPr lang="bg-BG" dirty="0"/>
          </a:p>
          <a:p>
            <a:pPr marL="0" indent="0">
              <a:buNone/>
            </a:pPr>
            <a:endParaRPr lang="bg-BG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44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fontScale="85000" lnSpcReduction="20000"/>
          </a:bodyPr>
          <a:lstStyle/>
          <a:p>
            <a:r>
              <a:rPr lang="bg-BG" b="1" dirty="0" smtClean="0"/>
              <a:t>ПРИОРИТЕТ </a:t>
            </a:r>
            <a:r>
              <a:rPr lang="bg-BG" b="1" dirty="0"/>
              <a:t>4:</a:t>
            </a:r>
            <a:r>
              <a:rPr lang="bg-BG" dirty="0"/>
              <a:t> </a:t>
            </a:r>
            <a:r>
              <a:rPr lang="bg-BG" b="1" dirty="0"/>
              <a:t>Инвестиции в образованието, обучението и социалното приобщаване на децата и учениците от маргинализирани общности, включително </a:t>
            </a:r>
            <a:r>
              <a:rPr lang="bg-BG" b="1" dirty="0" smtClean="0"/>
              <a:t>роми: </a:t>
            </a:r>
          </a:p>
          <a:p>
            <a:endParaRPr lang="bg-BG" b="1" dirty="0" smtClean="0"/>
          </a:p>
          <a:p>
            <a:pPr lvl="1"/>
            <a:r>
              <a:rPr lang="bg-BG" dirty="0"/>
              <a:t>Специфична цел 4.1: Образователна интеграция на децата и учениците от маргинализираните общности, включително </a:t>
            </a:r>
            <a:r>
              <a:rPr lang="bg-BG" dirty="0" smtClean="0"/>
              <a:t>роми;</a:t>
            </a:r>
          </a:p>
          <a:p>
            <a:pPr lvl="1"/>
            <a:endParaRPr lang="bg-BG" dirty="0" smtClean="0"/>
          </a:p>
          <a:p>
            <a:pPr lvl="1"/>
            <a:r>
              <a:rPr lang="bg-BG" dirty="0" smtClean="0"/>
              <a:t>Специфична цел 4.2: </a:t>
            </a:r>
            <a:r>
              <a:rPr lang="bg-BG" dirty="0"/>
              <a:t>Повишаване на качеството </a:t>
            </a:r>
            <a:r>
              <a:rPr lang="bg-BG" dirty="0" smtClean="0"/>
              <a:t>и </a:t>
            </a:r>
            <a:r>
              <a:rPr lang="bg-BG" dirty="0"/>
              <a:t>подобряване на достъпа до училищно образование в малките населени </a:t>
            </a:r>
            <a:r>
              <a:rPr lang="bg-BG" dirty="0" smtClean="0"/>
              <a:t>места от МИГ „Струма“.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226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4592</TotalTime>
  <Words>1889</Words>
  <Application>Microsoft Office PowerPoint</Application>
  <PresentationFormat>On-screen Show (4:3)</PresentationFormat>
  <Paragraphs>188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ИНФОРМАЦИОННА СРЕЩА  ЗА КОНСУЛТИРАНЕ С МЕСТНАТА ОБЩНОСТ ПОДГОТОВКАТА НА СТРАТЕГИЯТА ЗА ВОДЕНО ОТ ОБЩНОСТТА МЕСТНО РАЗВИТИЕ НА МЕСТНА ИНИЦИАТИВНА ГРУПА „СТРУМА – СИМИТЛИ, КРЕСНА И СТРУМЯНИ” </vt:lpstr>
      <vt:lpstr>ЩЕ ВИ ИНФОРМИРАМЕ ЗА: </vt:lpstr>
      <vt:lpstr>СТРАТЕГИЯ ЗА ВОМР НА МИГ „СТРУМА“</vt:lpstr>
      <vt:lpstr>ЦЕЛИ НА СТРАТЕГИЯТА ЗА  ВОМР НА МИГ „СТРУМА“</vt:lpstr>
      <vt:lpstr> ПРИОРИТЕТИ НА СТРАТЕГИЯТА ЗА  ВОМР НА МИГ „СТРУМА“</vt:lpstr>
      <vt:lpstr> ПРИОРИТЕТИ НА СТРАТЕГИЯТА ЗА  ВОМР НА МИГ „СТРУМА“</vt:lpstr>
      <vt:lpstr> ПРИОРИТЕТИ НА СТРАТЕГИЯТА ЗА  ВОМР НА МИГ „СТРУМА“</vt:lpstr>
      <vt:lpstr> ПРИОРИТЕТИ НА СТРАТЕГИЯТА ЗА  ВОМР НА МИГ „СТРУМА“</vt:lpstr>
      <vt:lpstr> ПРИОРИТЕТИ НА СТРАТЕГИЯТА ЗА  ВОМР НА МИГ „СТРУМА“</vt:lpstr>
      <vt:lpstr>ПЛАНИРАНИ МЕРКИ ЗА ФИНАНСИРАНЕ   ЧРЕЗ СТРАТЕГИЯТА ЗА ВОМР</vt:lpstr>
      <vt:lpstr>ПЛАНИРАНИ МЕРКИ ЗА ФИНАНСИРАНЕ   ЧРЕЗ СТРАТЕГИЯТА ЗА ВОМР</vt:lpstr>
      <vt:lpstr>ПЛАНИРАНИ МЕРКИ ЗА ФИНАНСИРАНЕ   ЧРЕЗ СТРАТЕГИЯТА ЗА ВОМР</vt:lpstr>
      <vt:lpstr>ПЛАНИРАНИ МЕРКИ ЗА ФИНАНСИРАНЕ   ЧРЕЗ СТРАТЕГИЯТА ЗА ВОМР</vt:lpstr>
      <vt:lpstr>КРИТЕРИИ ЗА ИЗБОР НА ПРОЕКТИ ПО  ЛИНИЯ НА СТРАТЕГИЯТА ЗА ВОМР</vt:lpstr>
      <vt:lpstr>КРИТЕРИИ ЗА ИЗБОР НА ПРОЕКТИ ПО  ЛИНИЯ НА СТРАТЕГИЯТА ЗА ВОМР</vt:lpstr>
      <vt:lpstr>КРИТЕРИИ ЗА ИЗБОР НА ПРОЕКТИ ПО  ЛИНИЯ НА СТРАТЕГИЯТА ЗА ВОМР</vt:lpstr>
      <vt:lpstr>КРИТЕРИИ ЗА ИЗБОР НА ПРОЕКТИ ПО  ЛИНИЯ НА СТРАТЕГИЯТА ЗА ВОМР</vt:lpstr>
      <vt:lpstr>КРИТЕРИИ ЗА ИЗБОР НА ПРОЕКТИ ПО  ЛИНИЯ НА СТРАТЕГИЯТА ЗА ВОМР</vt:lpstr>
      <vt:lpstr>КРИТЕРИИ ЗА ИЗБОР НА ПРОЕКТИ ПО  ЛИНИЯ НА СТРАТЕГИЯТА ЗА ВОМР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radostina.pavlova</cp:lastModifiedBy>
  <cp:revision>65</cp:revision>
  <dcterms:created xsi:type="dcterms:W3CDTF">2013-08-21T19:17:07Z</dcterms:created>
  <dcterms:modified xsi:type="dcterms:W3CDTF">2017-02-15T09:58:46Z</dcterms:modified>
</cp:coreProperties>
</file>