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charts/style1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80" r:id="rId4"/>
    <p:sldId id="282" r:id="rId5"/>
    <p:sldId id="259" r:id="rId6"/>
    <p:sldId id="260" r:id="rId7"/>
    <p:sldId id="261" r:id="rId8"/>
    <p:sldId id="262" r:id="rId9"/>
    <p:sldId id="272" r:id="rId10"/>
    <p:sldId id="263" r:id="rId11"/>
    <p:sldId id="273" r:id="rId12"/>
    <p:sldId id="264" r:id="rId13"/>
    <p:sldId id="265" r:id="rId14"/>
    <p:sldId id="266" r:id="rId15"/>
    <p:sldId id="267" r:id="rId16"/>
    <p:sldId id="283" r:id="rId17"/>
    <p:sldId id="274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BC32"/>
    <a:srgbClr val="2A5A06"/>
    <a:srgbClr val="FF9E1D"/>
    <a:srgbClr val="D68B1C"/>
    <a:srgbClr val="D09622"/>
    <a:srgbClr val="CC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84" autoAdjust="0"/>
    <p:restoredTop sz="94660"/>
  </p:normalViewPr>
  <p:slideViewPr>
    <p:cSldViewPr>
      <p:cViewPr varScale="1">
        <p:scale>
          <a:sx n="48" d="100"/>
          <a:sy n="48" d="100"/>
        </p:scale>
        <p:origin x="-1003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6370338" cy="1563703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bg-BG"/>
  <c:chart>
    <c:autoTitleDeleted val="1"/>
    <c:view3D>
      <c:rotX val="5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2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3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-0.17240223097112867"/>
                  <c:y val="4.0413385826771626E-2"/>
                </c:manualLayout>
              </c:layout>
              <c:dLblPos val="bestFit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1660979877515308"/>
                  <c:y val="-0.28411125692621764"/>
                </c:manualLayout>
              </c:layout>
              <c:dLblPos val="bestFit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11962882764654417"/>
                  <c:y val="5.426254009915428E-2"/>
                </c:manualLayout>
              </c:layout>
              <c:dLblPos val="bestFit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10184164479440068"/>
                  <c:y val="0.14011665208515606"/>
                </c:manualLayout>
              </c:layout>
              <c:dLblPos val="bestFit"/>
              <c:showPercent val="1"/>
              <c:extLst>
                <c:ext xmlns:c15="http://schemas.microsoft.com/office/drawing/2012/chart" uri="{CE6537A1-D6FC-4f65-9D91-7224C49458BB}"/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ctr"/>
            <c:showPercent val="1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Sheet1!$D$4:$D$7</c:f>
              <c:strCache>
                <c:ptCount val="4"/>
                <c:pt idx="0">
                  <c:v>ПРСР 2014-2020 г.</c:v>
                </c:pt>
                <c:pt idx="1">
                  <c:v>ОПИК 2014-2020 г.</c:v>
                </c:pt>
                <c:pt idx="2">
                  <c:v>ОПНОИР 2014-2020 г.</c:v>
                </c:pt>
                <c:pt idx="3">
                  <c:v>ОПРЧР 2014-2020 г.</c:v>
                </c:pt>
              </c:strCache>
            </c:strRef>
          </c:cat>
          <c:val>
            <c:numRef>
              <c:f>Sheet1!$E$4:$E$7</c:f>
              <c:numCache>
                <c:formatCode>#,##0\ [$€-1];[Red]\-#,##0\ [$€-1]</c:formatCode>
                <c:ptCount val="4"/>
                <c:pt idx="0">
                  <c:v>2000000</c:v>
                </c:pt>
                <c:pt idx="1">
                  <c:v>1500000</c:v>
                </c:pt>
                <c:pt idx="2">
                  <c:v>500000</c:v>
                </c:pt>
                <c:pt idx="3">
                  <c:v>760000</c:v>
                </c:pt>
              </c:numCache>
            </c:numRef>
          </c:val>
        </c:ser>
        <c:ser>
          <c:idx val="1"/>
          <c:order val="1"/>
          <c:dPt>
            <c:idx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2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3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bg-BG"/>
              </a:p>
            </c:txPr>
            <c:dLblPos val="ctr"/>
            <c:showPercent val="1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Sheet1!$D$4:$D$7</c:f>
              <c:strCache>
                <c:ptCount val="4"/>
                <c:pt idx="0">
                  <c:v>ПРСР 2014-2020 г.</c:v>
                </c:pt>
                <c:pt idx="1">
                  <c:v>ОПИК 2014-2020 г.</c:v>
                </c:pt>
                <c:pt idx="2">
                  <c:v>ОПНОИР 2014-2020 г.</c:v>
                </c:pt>
                <c:pt idx="3">
                  <c:v>ОПРЧР 2014-2020 г.</c:v>
                </c:pt>
              </c:strCache>
            </c:strRef>
          </c:cat>
          <c:val>
            <c:numRef>
              <c:f>Sheet1!$F$4:$F$7</c:f>
              <c:numCache>
                <c:formatCode>0</c:formatCode>
                <c:ptCount val="4"/>
                <c:pt idx="0">
                  <c:v>42.016806722689076</c:v>
                </c:pt>
                <c:pt idx="1">
                  <c:v>31.512605042016805</c:v>
                </c:pt>
                <c:pt idx="2">
                  <c:v>10.504201680672267</c:v>
                </c:pt>
                <c:pt idx="3">
                  <c:v>15.966386554621851</c:v>
                </c:pt>
              </c:numCache>
            </c:numRef>
          </c:val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1176672899920943"/>
          <c:y val="0.18615912776984747"/>
          <c:w val="0.17738581414576704"/>
          <c:h val="0.50032611420648443"/>
        </c:manualLayout>
      </c:layout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bg-BG"/>
        </a:p>
      </c:txPr>
    </c:legend>
    <c:plotVisOnly val="1"/>
    <c:dispBlanksAs val="zero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bg-BG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5195" y="4650640"/>
            <a:ext cx="7329840" cy="859205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rgbClr val="2A5A0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5195" y="5566870"/>
            <a:ext cx="7329840" cy="45811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7ABC3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29600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2A5A0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54655"/>
            <a:ext cx="8229600" cy="3918803"/>
          </a:xfrm>
        </p:spPr>
        <p:txBody>
          <a:bodyPr/>
          <a:lstStyle>
            <a:lvl1pPr>
              <a:defRPr sz="28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3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4" y="374900"/>
            <a:ext cx="6558080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7ABC3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291130"/>
            <a:ext cx="6558080" cy="4275740"/>
          </a:xfrm>
        </p:spPr>
        <p:txBody>
          <a:bodyPr/>
          <a:lstStyle>
            <a:lvl1pPr>
              <a:defRPr sz="28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3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88290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7ABC3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512770"/>
            <a:ext cx="4040188" cy="3035058"/>
          </a:xfrm>
        </p:spPr>
        <p:txBody>
          <a:bodyPr/>
          <a:lstStyle>
            <a:lvl1pPr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accent3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88290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7ABC3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512770"/>
            <a:ext cx="4041775" cy="3035058"/>
          </a:xfrm>
        </p:spPr>
        <p:txBody>
          <a:bodyPr/>
          <a:lstStyle>
            <a:lvl1pPr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accent3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accent3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accent3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1901950"/>
            <a:ext cx="8246070" cy="3764807"/>
          </a:xfrm>
        </p:spPr>
        <p:txBody>
          <a:bodyPr>
            <a:normAutofit/>
          </a:bodyPr>
          <a:lstStyle/>
          <a:p>
            <a:pPr algn="ctr"/>
            <a:r>
              <a:rPr lang="bg-BG" sz="4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ОБЩЕСТВЕНО ОБСЪЖДАНЕ</a:t>
            </a:r>
            <a:r>
              <a:rPr lang="bg-BG" b="1" dirty="0"/>
              <a:t/>
            </a:r>
            <a:br>
              <a:rPr lang="bg-BG" b="1" dirty="0"/>
            </a:br>
            <a:r>
              <a:rPr lang="bg-BG" b="1" dirty="0" smtClean="0"/>
              <a:t/>
            </a:r>
            <a:br>
              <a:rPr lang="bg-BG" b="1" dirty="0" smtClean="0"/>
            </a:br>
            <a:r>
              <a:rPr lang="bg-BG" sz="2800" b="1" dirty="0" smtClean="0"/>
              <a:t>НА </a:t>
            </a:r>
            <a:r>
              <a:rPr lang="bg-BG" sz="2800" b="1" dirty="0"/>
              <a:t>РАЗРАБОТЕНАТА СТРАТЕГИЯТА ЗА ВОДЕНО ОТ ОБЩНОСТТА МЕСТНО РАЗВИТИЕ НА МЕСТНА ИНИЦИАТИВНА ГРУПА „СТРУМА – СИМИТЛИ, КРЕСНА И СТРУМЯНИ”</a:t>
            </a:r>
            <a:endParaRPr lang="en-US" sz="27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1136" y="6024985"/>
            <a:ext cx="8093365" cy="458115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bg-BG" b="1" dirty="0"/>
              <a:t>Договор №РД-50-105/17.08.2016 г. за предоставяне на БФП по подмярка 19.1 “Помощ за подготвителни дейности” на мярка 19 “ВОМР” от ПРСР 2014 – 2020 г. </a:t>
            </a:r>
            <a:endParaRPr lang="en-US" dirty="0"/>
          </a:p>
        </p:txBody>
      </p:sp>
      <p:pic>
        <p:nvPicPr>
          <p:cNvPr id="4" name="Picture 5" descr="Image result for eu &amp;lcy;&amp;ocy;&amp;gcy;&amp;ocy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17900" y="0"/>
            <a:ext cx="1096963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 descr="&amp;Lcy;&amp;ocy;&amp;gcy;&amp;ocy; &amp;ncy;&amp;acy; &amp;Pcy;&amp;Rcy;&amp;Scy;&amp;Rcy;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08866" y="0"/>
            <a:ext cx="974725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" descr="http://pomorie.bg/web/wp-content/uploads/2015/12/PRSR-14-2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51755" y="28975"/>
            <a:ext cx="1373188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212489" y="960834"/>
            <a:ext cx="671786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bg-BG" altLang="en-US" sz="900" b="1" i="1" dirty="0"/>
              <a:t>Европейският земеделски фонд за развитие на селските райони: Европа инвестира в селските райони</a:t>
            </a:r>
            <a:endParaRPr lang="bg-BG" altLang="en-US" sz="900" dirty="0"/>
          </a:p>
        </p:txBody>
      </p:sp>
    </p:spTree>
    <p:extLst>
      <p:ext uri="{BB962C8B-B14F-4D97-AF65-F5344CB8AC3E}">
        <p14:creationId xmlns:p14="http://schemas.microsoft.com/office/powerpoint/2010/main" xmlns="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374900"/>
            <a:ext cx="8246070" cy="763525"/>
          </a:xfrm>
        </p:spPr>
        <p:txBody>
          <a:bodyPr>
            <a:noAutofit/>
          </a:bodyPr>
          <a:lstStyle/>
          <a:p>
            <a:pPr algn="r"/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ПРИОРИТЕТИ НА СТРАТЕГИЯТА ЗА </a:t>
            </a:r>
            <a:b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ВОМР НА МИГ „СТРУМА“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70604" y="1443835"/>
            <a:ext cx="7024431" cy="4886559"/>
          </a:xfrm>
        </p:spPr>
        <p:txBody>
          <a:bodyPr>
            <a:normAutofit fontScale="77500" lnSpcReduction="20000"/>
          </a:bodyPr>
          <a:lstStyle/>
          <a:p>
            <a:r>
              <a:rPr lang="bg-BG" b="1" dirty="0" smtClean="0"/>
              <a:t>ПРИОРИТЕТ </a:t>
            </a:r>
            <a:r>
              <a:rPr lang="bg-BG" b="1" dirty="0"/>
              <a:t>3: Развитие на човешкия капитал чрез подобряване достъпа до заетост, стимулиране на предприемаческите идеи и осигуряване на съвременни социални </a:t>
            </a:r>
            <a:r>
              <a:rPr lang="bg-BG" b="1" dirty="0" smtClean="0"/>
              <a:t>услуги:</a:t>
            </a:r>
          </a:p>
          <a:p>
            <a:endParaRPr lang="bg-BG" b="1" dirty="0" smtClean="0"/>
          </a:p>
          <a:p>
            <a:pPr lvl="1"/>
            <a:r>
              <a:rPr lang="bg-BG" dirty="0"/>
              <a:t>Специфична цел 3.1: Подобряване достъпа до заетост и качеството на работните места чрез обучения на безработни и заети лица и подкрепа за развитие на предприемачески </a:t>
            </a:r>
            <a:r>
              <a:rPr lang="bg-BG" dirty="0" smtClean="0"/>
              <a:t>идеи;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bg-BG" dirty="0"/>
              <a:t>Специфична цел 3.2: Насърчаване на социалното включване на лица от маргинализирани групи, лица с увреждания, самотно-живеещи лица и др. уязвими </a:t>
            </a:r>
            <a:r>
              <a:rPr lang="bg-BG" dirty="0" smtClean="0"/>
              <a:t>общности.</a:t>
            </a:r>
            <a:endParaRPr lang="en-US" dirty="0"/>
          </a:p>
          <a:p>
            <a:pPr lvl="1"/>
            <a:endParaRPr lang="bg-BG" dirty="0"/>
          </a:p>
          <a:p>
            <a:pPr marL="0" indent="0">
              <a:buNone/>
            </a:pPr>
            <a:endParaRPr lang="bg-BG" b="1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2445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374900"/>
            <a:ext cx="8246070" cy="763525"/>
          </a:xfrm>
        </p:spPr>
        <p:txBody>
          <a:bodyPr>
            <a:noAutofit/>
          </a:bodyPr>
          <a:lstStyle/>
          <a:p>
            <a:pPr algn="r"/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ПРИОРИТЕТИ НА СТРАТЕГИЯТА ЗА </a:t>
            </a:r>
            <a:b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ВОМР НА МИГ „СТРУМА“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70604" y="1443835"/>
            <a:ext cx="7024431" cy="4886559"/>
          </a:xfrm>
        </p:spPr>
        <p:txBody>
          <a:bodyPr>
            <a:normAutofit fontScale="85000" lnSpcReduction="20000"/>
          </a:bodyPr>
          <a:lstStyle/>
          <a:p>
            <a:r>
              <a:rPr lang="bg-BG" b="1" dirty="0" smtClean="0"/>
              <a:t>ПРИОРИТЕТ </a:t>
            </a:r>
            <a:r>
              <a:rPr lang="bg-BG" b="1" dirty="0"/>
              <a:t>4:</a:t>
            </a:r>
            <a:r>
              <a:rPr lang="bg-BG" dirty="0"/>
              <a:t> </a:t>
            </a:r>
            <a:r>
              <a:rPr lang="bg-BG" b="1" dirty="0"/>
              <a:t>Инвестиции в образованието, обучението и социалното приобщаване на децата и учениците от маргинализирани общности, включително </a:t>
            </a:r>
            <a:r>
              <a:rPr lang="bg-BG" b="1" dirty="0" smtClean="0"/>
              <a:t>роми: </a:t>
            </a:r>
          </a:p>
          <a:p>
            <a:endParaRPr lang="bg-BG" b="1" dirty="0" smtClean="0"/>
          </a:p>
          <a:p>
            <a:pPr lvl="1"/>
            <a:r>
              <a:rPr lang="bg-BG" dirty="0"/>
              <a:t>Специфична цел 4.1: Образователна интеграция на децата и учениците от маргинализираните общности, включително </a:t>
            </a:r>
            <a:r>
              <a:rPr lang="bg-BG" dirty="0" smtClean="0"/>
              <a:t>роми;</a:t>
            </a:r>
          </a:p>
          <a:p>
            <a:pPr lvl="1"/>
            <a:endParaRPr lang="bg-BG" dirty="0" smtClean="0"/>
          </a:p>
          <a:p>
            <a:pPr lvl="1"/>
            <a:r>
              <a:rPr lang="bg-BG" dirty="0" smtClean="0"/>
              <a:t>Специфична цел 4.2: </a:t>
            </a:r>
            <a:r>
              <a:rPr lang="bg-BG" dirty="0"/>
              <a:t>Повишаване на качеството </a:t>
            </a:r>
            <a:r>
              <a:rPr lang="bg-BG" dirty="0" smtClean="0"/>
              <a:t>и </a:t>
            </a:r>
            <a:r>
              <a:rPr lang="bg-BG" dirty="0"/>
              <a:t>подобряване на достъпа до училищно образование в малките населени </a:t>
            </a:r>
            <a:r>
              <a:rPr lang="bg-BG" dirty="0" smtClean="0"/>
              <a:t>места от МИГ „Струма“.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52263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374900"/>
            <a:ext cx="8246070" cy="763525"/>
          </a:xfrm>
        </p:spPr>
        <p:txBody>
          <a:bodyPr>
            <a:noAutofit/>
          </a:bodyPr>
          <a:lstStyle/>
          <a:p>
            <a:pPr algn="r"/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ПЛАНИРАНИ МЕРКИ ЗА ФИНАНСИРАНЕ  </a:t>
            </a:r>
            <a:b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ЧРЕЗ СТРАТЕГИЯТА ЗА ВОМР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70604" y="1443835"/>
            <a:ext cx="7024431" cy="4886559"/>
          </a:xfrm>
        </p:spPr>
        <p:txBody>
          <a:bodyPr/>
          <a:lstStyle/>
          <a:p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Програма за развитие на селските райони 2014 – 2020 г.: </a:t>
            </a:r>
          </a:p>
          <a:p>
            <a:pPr marL="0" indent="0">
              <a:buNone/>
            </a:pPr>
            <a:endParaRPr lang="bg-BG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81631909"/>
              </p:ext>
            </p:extLst>
          </p:nvPr>
        </p:nvGraphicFramePr>
        <p:xfrm>
          <a:off x="0" y="2665476"/>
          <a:ext cx="9143999" cy="4192523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2868708"/>
                <a:gridCol w="6275291"/>
              </a:tblGrid>
              <a:tr h="200049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n-lt"/>
                        </a:rPr>
                        <a:t>Мярка 4: Инвестиции в материални активи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100" b="0" dirty="0">
                          <a:effectLst/>
                        </a:rPr>
                        <a:t>Подмярка 4.1. Инвестиции в земеделски стопанства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000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n-lt"/>
                        </a:rPr>
                        <a:t>Подмярка 4.2. Инвестиции в преработка/маркетинг на селскостопански продукти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0009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n-lt"/>
                        </a:rPr>
                        <a:t>Мярка 6: Развитие на стопанството и стопанската дейност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n-lt"/>
                        </a:rPr>
                        <a:t>Подмярка 6.4.1. Инвестиционна подкрепа за неземеделски дейности 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00145"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n-lt"/>
                        </a:rPr>
                        <a:t>Мярка 7: Основни услуги и обновяване на селата в селските райони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n-lt"/>
                        </a:rPr>
                        <a:t>Подмярка 7.2. Инвестиции в създаването, подобряването или разширяването на всички видове малка по мащаби инфраструктура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000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n-lt"/>
                        </a:rPr>
                        <a:t>Подмярка 7.5. Инвестиции за публично ползване в инфраструктура за отдих, туристическа инфраструктура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001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n-lt"/>
                        </a:rPr>
                        <a:t>Подмярка 7.6. Проучвания и инвестиции, свързани с поддържане, възстановяване и на културното и природното наследство на селата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0014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+mn-lt"/>
                        </a:rPr>
                        <a:t>Мярка 8: Инвестиции в развитието на горските територии и подобряване на жизнеспособността на горите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n-lt"/>
                        </a:rPr>
                        <a:t>Подмярка 8.6. Инвестиции в технологии за лесовъдство и в преработката, мобилизирането и търговията на горски продукти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0009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Мярка от Регламент (ЕС) № 1305/2013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+mn-lt"/>
                        </a:rPr>
                        <a:t>Мярка </a:t>
                      </a:r>
                      <a:r>
                        <a:rPr lang="bg-BG" sz="1200" dirty="0">
                          <a:effectLst/>
                          <a:latin typeface="+mn-lt"/>
                        </a:rPr>
                        <a:t>3. Схеми за качеството за селскостопански продукти и храни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9165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+mn-lt"/>
                        </a:rPr>
                        <a:t>Мярка извън Регламент (ЕС) № 1305/2013, но съответстваща на целите му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n-lt"/>
                        </a:rPr>
                        <a:t>Създаване на местен туристически продукт, свързан с местното наследство, изделия и храни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8651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374900"/>
            <a:ext cx="8246070" cy="763525"/>
          </a:xfrm>
        </p:spPr>
        <p:txBody>
          <a:bodyPr>
            <a:noAutofit/>
          </a:bodyPr>
          <a:lstStyle/>
          <a:p>
            <a:pPr algn="r"/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ПЛАНИРАНИ МЕРКИ ЗА ФИНАНСИРАНЕ  </a:t>
            </a:r>
            <a:b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ЧРЕЗ СТРАТЕГИЯТА ЗА ВОМР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70604" y="1443835"/>
            <a:ext cx="7024431" cy="4886559"/>
          </a:xfrm>
        </p:spPr>
        <p:txBody>
          <a:bodyPr/>
          <a:lstStyle/>
          <a:p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Оперативна програма „Иновации и конкурентоспособност“ 2014 – 2020 г. : </a:t>
            </a:r>
          </a:p>
          <a:p>
            <a:pPr marL="0" indent="0">
              <a:buNone/>
            </a:pPr>
            <a:endParaRPr lang="bg-BG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bg-BG" dirty="0" smtClean="0"/>
              <a:t>Мярка 1.1.1: Технологично развитие и иновации в МСП на територията на МИГ „Струма“;</a:t>
            </a:r>
          </a:p>
          <a:p>
            <a:pPr lvl="1"/>
            <a:endParaRPr lang="bg-BG" dirty="0" smtClean="0"/>
          </a:p>
          <a:p>
            <a:pPr lvl="1"/>
            <a:r>
              <a:rPr lang="bg-BG" dirty="0" smtClean="0"/>
              <a:t>Мярка 2.1: Предприемачество и капацитет за растеж </a:t>
            </a:r>
            <a:r>
              <a:rPr lang="bg-BG" dirty="0"/>
              <a:t>на МСП на територията на МИГ „Струма</a:t>
            </a:r>
            <a:r>
              <a:rPr lang="bg-BG" dirty="0" smtClean="0"/>
              <a:t>“.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xmlns="" val="115878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374900"/>
            <a:ext cx="8246070" cy="763525"/>
          </a:xfrm>
        </p:spPr>
        <p:txBody>
          <a:bodyPr>
            <a:noAutofit/>
          </a:bodyPr>
          <a:lstStyle/>
          <a:p>
            <a:pPr algn="r"/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ПЛАНИРАНИ МЕРКИ ЗА ФИНАНСИРАНЕ  </a:t>
            </a:r>
            <a:b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ЧРЕЗ СТРАТЕГИЯТА ЗА ВОМР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70604" y="1443835"/>
            <a:ext cx="7024431" cy="4886559"/>
          </a:xfrm>
        </p:spPr>
        <p:txBody>
          <a:bodyPr>
            <a:normAutofit fontScale="70000" lnSpcReduction="20000"/>
          </a:bodyPr>
          <a:lstStyle/>
          <a:p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Оперативна програма „Развитие на човешките ресурси“ 2014 – 2020 г. :</a:t>
            </a:r>
          </a:p>
          <a:p>
            <a:pPr marL="0" indent="0">
              <a:buNone/>
            </a:pPr>
            <a:endParaRPr lang="bg-BG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bg-BG" dirty="0"/>
              <a:t>Мярка 1.1: Достъп до заетост – липса на </a:t>
            </a:r>
            <a:r>
              <a:rPr lang="bg-BG" dirty="0" smtClean="0"/>
              <a:t>бедност;</a:t>
            </a:r>
          </a:p>
          <a:p>
            <a:pPr lvl="1"/>
            <a:endParaRPr lang="bg-BG" dirty="0" smtClean="0"/>
          </a:p>
          <a:p>
            <a:pPr lvl="1"/>
            <a:r>
              <a:rPr lang="bg-BG" dirty="0" smtClean="0"/>
              <a:t>Мярка 1.1.3: </a:t>
            </a:r>
            <a:r>
              <a:rPr lang="bg-BG" dirty="0"/>
              <a:t>Нови работни места за хората </a:t>
            </a:r>
            <a:r>
              <a:rPr lang="bg-BG" dirty="0" smtClean="0"/>
              <a:t>от МИГ „Струма“;</a:t>
            </a:r>
          </a:p>
          <a:p>
            <a:pPr lvl="1"/>
            <a:endParaRPr lang="bg-BG" dirty="0" smtClean="0"/>
          </a:p>
          <a:p>
            <a:pPr lvl="1"/>
            <a:r>
              <a:rPr lang="bg-BG" dirty="0" smtClean="0"/>
              <a:t>Мярка 1.3.5: </a:t>
            </a:r>
            <a:r>
              <a:rPr lang="bg-BG" dirty="0"/>
              <a:t>Насърчаване на самостоятелната заетост и предприемачеството </a:t>
            </a:r>
            <a:r>
              <a:rPr lang="bg-BG" dirty="0" smtClean="0"/>
              <a:t>в </a:t>
            </a:r>
            <a:r>
              <a:rPr lang="bg-BG" dirty="0"/>
              <a:t>МИГ „Струма</a:t>
            </a:r>
            <a:r>
              <a:rPr lang="bg-BG" dirty="0" smtClean="0"/>
              <a:t>“;</a:t>
            </a:r>
          </a:p>
          <a:p>
            <a:pPr marL="457200" lvl="1" indent="0">
              <a:buNone/>
            </a:pPr>
            <a:endParaRPr lang="bg-BG" dirty="0" smtClean="0"/>
          </a:p>
          <a:p>
            <a:pPr lvl="1"/>
            <a:r>
              <a:rPr lang="bg-BG" dirty="0" smtClean="0"/>
              <a:t>Мярка 2.3: </a:t>
            </a:r>
            <a:r>
              <a:rPr lang="bg-BG" dirty="0"/>
              <a:t>Устойчиви социални услуги за социално </a:t>
            </a:r>
            <a:r>
              <a:rPr lang="bg-BG" dirty="0" smtClean="0"/>
              <a:t>включване;</a:t>
            </a:r>
          </a:p>
          <a:p>
            <a:pPr marL="457200" lvl="1" indent="0">
              <a:buNone/>
            </a:pPr>
            <a:endParaRPr lang="bg-BG" dirty="0" smtClean="0"/>
          </a:p>
          <a:p>
            <a:pPr lvl="1"/>
            <a:r>
              <a:rPr lang="bg-BG" dirty="0" smtClean="0"/>
              <a:t>Мярка 2.4: </a:t>
            </a:r>
            <a:r>
              <a:rPr lang="bg-BG" dirty="0"/>
              <a:t>Развитие на социалното </a:t>
            </a:r>
            <a:r>
              <a:rPr lang="bg-BG" dirty="0" smtClean="0"/>
              <a:t>предприемачество.</a:t>
            </a:r>
          </a:p>
          <a:p>
            <a:pPr lvl="1"/>
            <a:endParaRPr lang="en-U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078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374900"/>
            <a:ext cx="8246070" cy="763525"/>
          </a:xfrm>
        </p:spPr>
        <p:txBody>
          <a:bodyPr>
            <a:noAutofit/>
          </a:bodyPr>
          <a:lstStyle/>
          <a:p>
            <a:pPr algn="r"/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ПЛАНИРАНИ МЕРКИ ЗА ФИНАНСИРАНЕ  </a:t>
            </a:r>
            <a:b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ЧРЕЗ СТРАТЕГИЯТА ЗА ВОМР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70604" y="1443835"/>
            <a:ext cx="7024431" cy="4886559"/>
          </a:xfrm>
        </p:spPr>
        <p:txBody>
          <a:bodyPr>
            <a:normAutofit lnSpcReduction="10000"/>
          </a:bodyPr>
          <a:lstStyle/>
          <a:p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Оперативна програма „Наука и образование за интелигентен растеж“ 2014 – 2020 г. :</a:t>
            </a:r>
          </a:p>
          <a:p>
            <a:endParaRPr lang="bg-BG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bg-BG" dirty="0"/>
              <a:t>Мярка 2.10</a:t>
            </a:r>
            <a:r>
              <a:rPr lang="en-US" dirty="0" err="1"/>
              <a:t>i</a:t>
            </a:r>
            <a:r>
              <a:rPr lang="bg-BG" dirty="0"/>
              <a:t>: Повишаване на качеството и подобряване на достъпа до училищно образование в малките населени места от МИГ „Струма</a:t>
            </a:r>
            <a:r>
              <a:rPr lang="bg-BG" dirty="0" smtClean="0"/>
              <a:t>“;</a:t>
            </a:r>
          </a:p>
          <a:p>
            <a:pPr marL="457200" lvl="1" indent="0">
              <a:buNone/>
            </a:pPr>
            <a:endParaRPr lang="bg-BG" dirty="0"/>
          </a:p>
          <a:p>
            <a:pPr lvl="1"/>
            <a:r>
              <a:rPr lang="bg-BG" dirty="0" smtClean="0"/>
              <a:t>Мярка 3.9</a:t>
            </a:r>
            <a:r>
              <a:rPr lang="en-US" dirty="0" smtClean="0"/>
              <a:t>ii</a:t>
            </a:r>
            <a:r>
              <a:rPr lang="bg-BG" dirty="0" smtClean="0"/>
              <a:t>: </a:t>
            </a:r>
            <a:r>
              <a:rPr lang="bg-BG" dirty="0"/>
              <a:t>Интеграция чрез </a:t>
            </a:r>
            <a:r>
              <a:rPr lang="bg-BG" dirty="0" smtClean="0"/>
              <a:t>образование.</a:t>
            </a:r>
          </a:p>
          <a:p>
            <a:pPr marL="457200" lvl="1" indent="0">
              <a:buNone/>
            </a:pPr>
            <a:endParaRPr lang="bg-BG" dirty="0" smtClean="0"/>
          </a:p>
          <a:p>
            <a:pPr lvl="1"/>
            <a:endParaRPr lang="bg-BG" dirty="0" smtClean="0"/>
          </a:p>
          <a:p>
            <a:pPr lvl="1"/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16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374900"/>
            <a:ext cx="8246070" cy="763525"/>
          </a:xfrm>
        </p:spPr>
        <p:txBody>
          <a:bodyPr>
            <a:noAutofit/>
          </a:bodyPr>
          <a:lstStyle/>
          <a:p>
            <a:pPr algn="r"/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РАЗПРЕДЕЛЕНИЕ НА ФИНАСОВИЯ </a:t>
            </a:r>
            <a:b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РЕСУРС В СТРАТЕГИЯТА ЗА ВОМР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5147895"/>
              </p:ext>
            </p:extLst>
          </p:nvPr>
        </p:nvGraphicFramePr>
        <p:xfrm>
          <a:off x="1670050" y="1444625"/>
          <a:ext cx="7024688" cy="4886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00313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374900"/>
            <a:ext cx="8246070" cy="763525"/>
          </a:xfrm>
        </p:spPr>
        <p:txBody>
          <a:bodyPr>
            <a:noAutofit/>
          </a:bodyPr>
          <a:lstStyle/>
          <a:p>
            <a:pPr algn="r"/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КОЙ МОЖЕ ДА КАНДИДАТСТВА ЗА ФИНАНСИРАНЕ  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70604" y="1443835"/>
            <a:ext cx="7024431" cy="4886559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ru-RU" sz="2200" dirty="0" smtClean="0"/>
              <a:t>Допустими </a:t>
            </a:r>
            <a:r>
              <a:rPr lang="ru-RU" sz="2200" dirty="0"/>
              <a:t>бенефициенти по програмите, които </a:t>
            </a:r>
            <a:r>
              <a:rPr lang="ru-RU" sz="2200" dirty="0" smtClean="0"/>
              <a:t>ще финансират стратегията за ВОМР на територията </a:t>
            </a:r>
            <a:r>
              <a:rPr lang="ru-RU" sz="2200" dirty="0"/>
              <a:t>на МИГ </a:t>
            </a:r>
            <a:r>
              <a:rPr lang="bg-BG" sz="2200" dirty="0"/>
              <a:t>“Струма” </a:t>
            </a:r>
            <a:r>
              <a:rPr lang="ru-RU" sz="2200" dirty="0" smtClean="0"/>
              <a:t>(</a:t>
            </a:r>
            <a:r>
              <a:rPr lang="ru-RU" sz="2200" dirty="0"/>
              <a:t>ПРСР, ОПИК, </a:t>
            </a:r>
            <a:r>
              <a:rPr lang="ru-RU" sz="2200" dirty="0" smtClean="0"/>
              <a:t>ОПРЧР и ОПНОИР 2014 – 2020 .): </a:t>
            </a:r>
            <a:endParaRPr lang="ru-RU" sz="2200" dirty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ru-RU" sz="2200" dirty="0"/>
              <a:t>Земеделски производители и организации на производители;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ru-RU" sz="2200" dirty="0"/>
              <a:t>Юридически лица, регистрирани по </a:t>
            </a:r>
            <a:r>
              <a:rPr lang="ru-RU" sz="2200" dirty="0" smtClean="0"/>
              <a:t>Търговския закон </a:t>
            </a:r>
            <a:r>
              <a:rPr lang="ru-RU" sz="2200" dirty="0"/>
              <a:t>или </a:t>
            </a:r>
            <a:r>
              <a:rPr lang="ru-RU" sz="2200" dirty="0" smtClean="0"/>
              <a:t>Закона за кооперациите; </a:t>
            </a:r>
            <a:endParaRPr lang="ru-RU" sz="2200" dirty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bg-BG" sz="2200" dirty="0"/>
              <a:t>Читалища и други НПО; 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bg-BG" sz="2200" dirty="0"/>
              <a:t>Образователни и културни институции;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ru-RU" sz="2200" dirty="0"/>
              <a:t>Общините Симитли, Кресна и Струмяни; 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bg-BG" sz="2200" dirty="0"/>
              <a:t>Самата МИГ. </a:t>
            </a:r>
          </a:p>
          <a:p>
            <a:pPr lvl="1"/>
            <a:endParaRPr lang="bg-BG" dirty="0" smtClean="0"/>
          </a:p>
          <a:p>
            <a:pPr lvl="1"/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443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374900"/>
            <a:ext cx="8246070" cy="763525"/>
          </a:xfrm>
        </p:spPr>
        <p:txBody>
          <a:bodyPr>
            <a:noAutofit/>
          </a:bodyPr>
          <a:lstStyle/>
          <a:p>
            <a:pPr algn="r"/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УСЛОВИЯ ЗА ДОПУСТИМОСТ НА КАНДИДАТИТЕ 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70604" y="1443835"/>
            <a:ext cx="7024431" cy="4886559"/>
          </a:xfrm>
        </p:spPr>
        <p:txBody>
          <a:bodyPr>
            <a:normAutofit fontScale="77500" lnSpcReduction="20000"/>
          </a:bodyPr>
          <a:lstStyle/>
          <a:p>
            <a:pPr marL="463550" lvl="1" indent="-46355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ru-RU" dirty="0"/>
              <a:t>Да имат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постоянен адрес </a:t>
            </a:r>
            <a:r>
              <a:rPr lang="ru-RU" dirty="0"/>
              <a:t>- за физическите лица, и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седалище и адрес на управление </a:t>
            </a:r>
            <a:r>
              <a:rPr lang="ru-RU" dirty="0"/>
              <a:t>– за юридическите лица на територията на действие на МИГ  </a:t>
            </a:r>
            <a:r>
              <a:rPr lang="bg-BG" dirty="0"/>
              <a:t>“Струма” </a:t>
            </a:r>
            <a:r>
              <a:rPr lang="ru-RU" dirty="0"/>
              <a:t>(общините Симитли, Кресна и Струмяни); </a:t>
            </a:r>
          </a:p>
          <a:p>
            <a:pPr marL="463550" lvl="1" indent="-46355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ru-RU" dirty="0"/>
              <a:t>Не са обявени в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несъстоятелност, ликвидация, нямат задължения, не са в конфликт на интереси </a:t>
            </a:r>
            <a:r>
              <a:rPr lang="ru-RU" dirty="0"/>
              <a:t>и др. </a:t>
            </a:r>
          </a:p>
          <a:p>
            <a:pPr marL="463550" lvl="1" indent="-46355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ru-RU" dirty="0"/>
              <a:t>Проектите да се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изпълняват на територията </a:t>
            </a:r>
            <a:r>
              <a:rPr lang="ru-RU" dirty="0"/>
              <a:t>на МИГ </a:t>
            </a:r>
            <a:r>
              <a:rPr lang="bg-BG" dirty="0"/>
              <a:t>“Струма”</a:t>
            </a:r>
            <a:r>
              <a:rPr lang="ru-RU" dirty="0"/>
              <a:t>; </a:t>
            </a:r>
          </a:p>
          <a:p>
            <a:pPr marL="463550" lvl="1" indent="-46355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ru-RU" dirty="0"/>
              <a:t>Проектите трябва да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допринасят за постигането </a:t>
            </a:r>
            <a:r>
              <a:rPr lang="ru-RU" dirty="0"/>
              <a:t>на целите на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СМР;</a:t>
            </a:r>
          </a:p>
          <a:p>
            <a:pPr marL="463550" lvl="1" indent="-46355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ru-RU" dirty="0"/>
              <a:t>Да са в съответствие с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принципите на ВОМР и Регламент  (ЕС) 1305/2013</a:t>
            </a:r>
            <a:r>
              <a:rPr lang="ru-RU" dirty="0"/>
              <a:t>;</a:t>
            </a:r>
          </a:p>
          <a:p>
            <a:pPr marL="463550" lvl="1" indent="-463550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Бенефициент</a:t>
            </a:r>
            <a:r>
              <a:rPr lang="ru-RU" dirty="0"/>
              <a:t> може да бъде и самата 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МИГ</a:t>
            </a:r>
            <a:r>
              <a:rPr lang="ru-RU" dirty="0"/>
              <a:t>.</a:t>
            </a:r>
          </a:p>
          <a:p>
            <a:pPr marL="457200" lvl="1" indent="0">
              <a:buNone/>
            </a:pPr>
            <a:endParaRPr lang="bg-BG" dirty="0" smtClean="0"/>
          </a:p>
          <a:p>
            <a:pPr lvl="1"/>
            <a:endParaRPr lang="bg-BG" dirty="0" smtClean="0"/>
          </a:p>
          <a:p>
            <a:pPr lvl="1"/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029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30804" y="1291130"/>
            <a:ext cx="8246070" cy="916229"/>
          </a:xfrm>
        </p:spPr>
        <p:txBody>
          <a:bodyPr>
            <a:normAutofit fontScale="90000"/>
          </a:bodyPr>
          <a:lstStyle/>
          <a:p>
            <a:pPr algn="r"/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ПРЕДИЗВИКАТЕЛСТВАТА ПРЕД СТРАТЕГИЯ ЗА ВОМР НА МИГ „СТРУМА“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3555" y="2207359"/>
            <a:ext cx="8856889" cy="4428445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bg-BG" dirty="0"/>
              <a:t>Нарастващата безработица, вкл. и младежката – риск от </a:t>
            </a:r>
            <a:r>
              <a:rPr lang="ru-RU" dirty="0"/>
              <a:t>загубване на високообразовано поколение, но и от създаване на голям брой недоволни и сърдити младежи</a:t>
            </a:r>
            <a:r>
              <a:rPr lang="bg-BG" dirty="0"/>
              <a:t>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bg-BG" dirty="0"/>
              <a:t>Спадналото или забавено вътрешно потребление – свиване на пазарите за новите и съществуващите фирми;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bg-BG" dirty="0"/>
              <a:t>Спрялото частно финансиране и инвестиции; </a:t>
            </a:r>
          </a:p>
          <a:p>
            <a:r>
              <a:rPr lang="bg-BG" dirty="0"/>
              <a:t>Свити публични инвестиции – затруднения в намирането на публично съфинансиране за проекти, липсата на инфраструктура е пречка за местно развитие</a:t>
            </a:r>
            <a:r>
              <a:rPr lang="bg-BG" dirty="0" smtClean="0"/>
              <a:t>;</a:t>
            </a:r>
            <a:endParaRPr lang="bg-BG" dirty="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bg-BG" dirty="0" smtClean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bg-BG" dirty="0" smtClean="0"/>
              <a:t>Силно </a:t>
            </a:r>
            <a:r>
              <a:rPr lang="bg-BG" dirty="0"/>
              <a:t>ограничено разходване на публичните приходи – съкратени разходи за образование, здравеопазване, социални дейности, култура и др.;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bg-BG" dirty="0"/>
              <a:t>Увеличаване на бедността и социалното изключване;</a:t>
            </a:r>
          </a:p>
          <a:p>
            <a:r>
              <a:rPr lang="ru-RU" dirty="0"/>
              <a:t>Изменението на климата и необходимостта от преход към общество с ниски </a:t>
            </a:r>
            <a:r>
              <a:rPr lang="bg-BG" dirty="0"/>
              <a:t>въглеродни емисии.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31023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30804" y="1291130"/>
            <a:ext cx="8246070" cy="916229"/>
          </a:xfrm>
        </p:spPr>
        <p:txBody>
          <a:bodyPr>
            <a:normAutofit fontScale="90000"/>
          </a:bodyPr>
          <a:lstStyle/>
          <a:p>
            <a:pPr algn="r"/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ВЪЗМОЖНОСТИТЕ ПРЕД СТРАТЕГИЯ ЗА ВОМР НА МИГ „СТРУМА“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3555" y="2207359"/>
            <a:ext cx="8856889" cy="4428445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1200"/>
              </a:spcAft>
            </a:pPr>
            <a:endParaRPr lang="ru-RU" altLang="en-US" dirty="0" smtClean="0"/>
          </a:p>
          <a:p>
            <a:pPr>
              <a:spcAft>
                <a:spcPts val="1200"/>
              </a:spcAft>
            </a:pPr>
            <a:r>
              <a:rPr lang="ru-RU" altLang="en-US" dirty="0" smtClean="0"/>
              <a:t>Алтернативно </a:t>
            </a:r>
            <a:r>
              <a:rPr lang="ru-RU" altLang="en-US" dirty="0"/>
              <a:t>земеделие – отглеждане на етерично-маслени култури, билки и лекарствени растения, бобови култури, трайни насаждения...</a:t>
            </a:r>
          </a:p>
          <a:p>
            <a:pPr>
              <a:spcAft>
                <a:spcPts val="1200"/>
              </a:spcAft>
            </a:pPr>
            <a:r>
              <a:rPr lang="ru-RU" altLang="en-US" dirty="0"/>
              <a:t>Винопроизводство и енотуризъм.</a:t>
            </a:r>
          </a:p>
          <a:p>
            <a:pPr>
              <a:spcAft>
                <a:spcPts val="1200"/>
              </a:spcAft>
            </a:pPr>
            <a:r>
              <a:rPr lang="ru-RU" altLang="en-US" dirty="0"/>
              <a:t>Затваряне на производствената верига в сферата на животновъдството – създаване на мини мандри, уникални млечни и месни продукти, био продукти и др.</a:t>
            </a:r>
          </a:p>
          <a:p>
            <a:pPr>
              <a:spcAft>
                <a:spcPts val="1200"/>
              </a:spcAft>
            </a:pPr>
            <a:r>
              <a:rPr lang="ru-RU" altLang="en-US" dirty="0"/>
              <a:t>Разработване на бранд "Натурално от района на Струма</a:t>
            </a:r>
            <a:r>
              <a:rPr lang="bg-BG" altLang="en-US" dirty="0"/>
              <a:t>“ - </a:t>
            </a:r>
            <a:r>
              <a:rPr lang="ru-RU" altLang="en-US" dirty="0"/>
              <a:t>идея е да се създаде и популяризира специална марка на продукти (вкл. био и еко) на местни производители с доказан произход от райнона на МИГ-а. </a:t>
            </a:r>
          </a:p>
          <a:p>
            <a:pPr>
              <a:spcAft>
                <a:spcPts val="1200"/>
              </a:spcAft>
            </a:pPr>
            <a:r>
              <a:rPr lang="ru-RU" altLang="en-US" dirty="0"/>
              <a:t>Разкриване на земеделска борса, на която местни производители да продават своите продукти </a:t>
            </a:r>
            <a:r>
              <a:rPr lang="ru-RU" altLang="en-US" dirty="0" smtClean="0"/>
              <a:t>директно (без </a:t>
            </a:r>
            <a:r>
              <a:rPr lang="ru-RU" altLang="en-US" dirty="0"/>
              <a:t>посредници).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6699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30804" y="1291130"/>
            <a:ext cx="8246070" cy="916229"/>
          </a:xfrm>
        </p:spPr>
        <p:txBody>
          <a:bodyPr>
            <a:normAutofit fontScale="90000"/>
          </a:bodyPr>
          <a:lstStyle/>
          <a:p>
            <a:pPr algn="r"/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ВЪЗМОЖНОСТИТЕ ПРЕД СТРАТЕГИЯ ЗА ВОМР НА МИГ „СТРУМА“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3555" y="2207359"/>
            <a:ext cx="8856889" cy="4428445"/>
          </a:xfrm>
        </p:spPr>
        <p:txBody>
          <a:bodyPr>
            <a:normAutofit fontScale="47500" lnSpcReduction="20000"/>
          </a:bodyPr>
          <a:lstStyle/>
          <a:p>
            <a:pPr>
              <a:spcAft>
                <a:spcPts val="1200"/>
              </a:spcAft>
            </a:pPr>
            <a:endParaRPr lang="ru-RU" altLang="en-US" sz="3800" dirty="0" smtClean="0"/>
          </a:p>
          <a:p>
            <a:pPr>
              <a:spcAft>
                <a:spcPts val="1200"/>
              </a:spcAft>
            </a:pPr>
            <a:r>
              <a:rPr lang="ru-RU" altLang="en-US" sz="3800" dirty="0" smtClean="0"/>
              <a:t>Ефективно </a:t>
            </a:r>
            <a:r>
              <a:rPr lang="ru-RU" altLang="en-US" sz="3800" dirty="0"/>
              <a:t>използване на минералните води на територията на МИГ-а.</a:t>
            </a:r>
          </a:p>
          <a:p>
            <a:pPr>
              <a:spcAft>
                <a:spcPts val="1200"/>
              </a:spcAft>
            </a:pPr>
            <a:r>
              <a:rPr lang="ru-RU" altLang="en-US" sz="3800" dirty="0"/>
              <a:t>Ремонт и реконструкция на спортни площадки в училища и детски градини.</a:t>
            </a:r>
          </a:p>
          <a:p>
            <a:pPr>
              <a:spcAft>
                <a:spcPts val="1200"/>
              </a:spcAft>
            </a:pPr>
            <a:r>
              <a:rPr lang="ru-RU" altLang="en-US" sz="3800" dirty="0"/>
              <a:t>Изграждане на дневни центрове за деца.</a:t>
            </a:r>
          </a:p>
          <a:p>
            <a:pPr>
              <a:spcAft>
                <a:spcPts val="1200"/>
              </a:spcAft>
            </a:pPr>
            <a:r>
              <a:rPr lang="ru-RU" altLang="en-US" sz="3800" dirty="0"/>
              <a:t>Финансиране създаването на женски клубове.</a:t>
            </a:r>
          </a:p>
          <a:p>
            <a:pPr>
              <a:spcAft>
                <a:spcPts val="1200"/>
              </a:spcAft>
            </a:pPr>
            <a:r>
              <a:rPr lang="ru-RU" altLang="en-US" sz="3800" dirty="0"/>
              <a:t>Осигуряване на мобилни административни и социални услуги за гражданите в отдалечените населени места.</a:t>
            </a:r>
          </a:p>
          <a:p>
            <a:pPr>
              <a:spcAft>
                <a:spcPts val="1200"/>
              </a:spcAft>
            </a:pPr>
            <a:r>
              <a:rPr lang="ru-RU" altLang="en-US" sz="3800" dirty="0"/>
              <a:t>Ремонт на селски къщи и превръщането им в къщи за гости, създаване на малки комплекси от етнографски къщи.</a:t>
            </a:r>
          </a:p>
          <a:p>
            <a:pPr>
              <a:spcAft>
                <a:spcPts val="1200"/>
              </a:spcAft>
            </a:pPr>
            <a:r>
              <a:rPr lang="ru-RU" altLang="en-US" sz="3800" dirty="0"/>
              <a:t>Изграждане на атракциони – напр. стара мелница, ферма, ковачница и др.</a:t>
            </a:r>
          </a:p>
          <a:p>
            <a:pPr>
              <a:spcAft>
                <a:spcPts val="1200"/>
              </a:spcAft>
            </a:pPr>
            <a:r>
              <a:rPr lang="bg-BG" altLang="en-US" sz="3800" dirty="0"/>
              <a:t>Организиране на трансгранични фестивали – на кестена,  на виното, кукерски празници и др</a:t>
            </a:r>
            <a:r>
              <a:rPr lang="bg-BG" altLang="en-US" sz="3800" dirty="0" smtClean="0"/>
              <a:t>.</a:t>
            </a:r>
            <a:endParaRPr lang="bg-BG" altLang="en-US" sz="3800" dirty="0"/>
          </a:p>
        </p:txBody>
      </p:sp>
    </p:spTree>
    <p:extLst>
      <p:ext uri="{BB962C8B-B14F-4D97-AF65-F5344CB8AC3E}">
        <p14:creationId xmlns:p14="http://schemas.microsoft.com/office/powerpoint/2010/main" xmlns="" val="157256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374900"/>
            <a:ext cx="8246070" cy="763525"/>
          </a:xfrm>
        </p:spPr>
        <p:txBody>
          <a:bodyPr>
            <a:normAutofit/>
          </a:bodyPr>
          <a:lstStyle/>
          <a:p>
            <a:pPr algn="r"/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СТРАТЕГИЯ ЗА ВОМР НА МИГ „СТРУМА“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70604" y="1291129"/>
            <a:ext cx="7024431" cy="5039265"/>
          </a:xfrm>
        </p:spPr>
        <p:txBody>
          <a:bodyPr>
            <a:normAutofit fontScale="92500" lnSpcReduction="20000"/>
          </a:bodyPr>
          <a:lstStyle/>
          <a:p>
            <a:r>
              <a:rPr lang="bg-BG" dirty="0" smtClean="0"/>
              <a:t>Разработена съгласно </a:t>
            </a:r>
            <a:r>
              <a:rPr lang="bg-BG" dirty="0"/>
              <a:t>Наредба № 22 по подмярка 19.2 на ПРСР 2014 – 2020 г</a:t>
            </a:r>
            <a:r>
              <a:rPr lang="bg-BG" dirty="0" smtClean="0"/>
              <a:t>.;</a:t>
            </a:r>
            <a:endParaRPr lang="bg-BG" dirty="0"/>
          </a:p>
          <a:p>
            <a:endParaRPr lang="bg-BG" dirty="0" smtClean="0"/>
          </a:p>
          <a:p>
            <a:r>
              <a:rPr lang="bg-BG" dirty="0" smtClean="0"/>
              <a:t>Обхваща период до </a:t>
            </a:r>
            <a:r>
              <a:rPr lang="bg-BG" dirty="0"/>
              <a:t>31 декември 2020 г</a:t>
            </a:r>
            <a:r>
              <a:rPr lang="bg-BG" dirty="0" smtClean="0"/>
              <a:t>.;</a:t>
            </a:r>
          </a:p>
          <a:p>
            <a:endParaRPr lang="bg-BG" dirty="0" smtClean="0"/>
          </a:p>
          <a:p>
            <a:r>
              <a:rPr lang="bg-BG" dirty="0" smtClean="0"/>
              <a:t>Стратегията съдържа всички основни елементи съгласно Регламент 1303/2013г.;</a:t>
            </a:r>
          </a:p>
          <a:p>
            <a:endParaRPr lang="bg-BG" dirty="0" smtClean="0"/>
          </a:p>
          <a:p>
            <a:r>
              <a:rPr lang="bg-BG" dirty="0" smtClean="0"/>
              <a:t>Многофондова стратегия;</a:t>
            </a:r>
          </a:p>
          <a:p>
            <a:endParaRPr lang="bg-BG" dirty="0" smtClean="0"/>
          </a:p>
          <a:p>
            <a:r>
              <a:rPr lang="bg-BG" dirty="0" smtClean="0"/>
              <a:t>Включва мерки от </a:t>
            </a:r>
            <a:r>
              <a:rPr lang="bg-BG" dirty="0"/>
              <a:t>ПРСР 2014 – 2020 г., ОПИК 2014 – 2020 г., ОПРЧР 2014 – 2020 г., ОПНОИР 2014 – 2020 г.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374900"/>
            <a:ext cx="8246070" cy="763525"/>
          </a:xfrm>
        </p:spPr>
        <p:txBody>
          <a:bodyPr>
            <a:noAutofit/>
          </a:bodyPr>
          <a:lstStyle/>
          <a:p>
            <a:pPr algn="r"/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ЦЕЛИ НА СТРАТЕГИЯТА ЗА </a:t>
            </a:r>
            <a:b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ВОМР НА МИГ „СТРУМА“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70604" y="1443835"/>
            <a:ext cx="7024431" cy="4886559"/>
          </a:xfrm>
        </p:spPr>
        <p:txBody>
          <a:bodyPr>
            <a:normAutofit/>
          </a:bodyPr>
          <a:lstStyle/>
          <a:p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Обща стратегическа цел: </a:t>
            </a:r>
          </a:p>
          <a:p>
            <a:pPr marL="0" indent="0">
              <a:buNone/>
            </a:pPr>
            <a:endParaRPr lang="bg-BG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bg-BG" dirty="0" smtClean="0"/>
              <a:t>Устойчиво и балансирано </a:t>
            </a:r>
            <a:r>
              <a:rPr lang="bg-BG" dirty="0"/>
              <a:t>развитие на територията на </a:t>
            </a:r>
            <a:r>
              <a:rPr lang="bg-BG" dirty="0" smtClean="0"/>
              <a:t>МИГ „Струма“ чрез </a:t>
            </a:r>
            <a:r>
              <a:rPr lang="bg-BG" dirty="0"/>
              <a:t>стимулиране на местната икономика, подобряване на </a:t>
            </a:r>
            <a:r>
              <a:rPr lang="ru-RU" dirty="0"/>
              <a:t>физическата среда за живот на </a:t>
            </a:r>
            <a:r>
              <a:rPr lang="ru-RU" dirty="0" smtClean="0"/>
              <a:t>хората, </a:t>
            </a:r>
            <a:r>
              <a:rPr lang="bg-BG" dirty="0"/>
              <a:t>повишаване капацитета на човешките </a:t>
            </a:r>
            <a:r>
              <a:rPr lang="bg-BG" dirty="0" smtClean="0"/>
              <a:t>ресурси, качеството </a:t>
            </a:r>
            <a:r>
              <a:rPr lang="bg-BG" dirty="0"/>
              <a:t>на </a:t>
            </a:r>
            <a:r>
              <a:rPr lang="bg-BG" dirty="0" smtClean="0"/>
              <a:t>живот и </a:t>
            </a:r>
            <a:r>
              <a:rPr lang="bg-BG" dirty="0"/>
              <a:t>оползотворяване на местния потенциал и </a:t>
            </a:r>
            <a:r>
              <a:rPr lang="bg-BG" dirty="0" smtClean="0"/>
              <a:t>идентичност.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22172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374900"/>
            <a:ext cx="8246070" cy="763525"/>
          </a:xfrm>
        </p:spPr>
        <p:txBody>
          <a:bodyPr>
            <a:noAutofit/>
          </a:bodyPr>
          <a:lstStyle/>
          <a:p>
            <a:pPr algn="r"/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ПРИОРИТЕТИ НА СТРАТЕГИЯТА ЗА </a:t>
            </a:r>
            <a:b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ВОМР НА МИГ „СТРУМА“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70604" y="1443835"/>
            <a:ext cx="7024431" cy="4886559"/>
          </a:xfrm>
        </p:spPr>
        <p:txBody>
          <a:bodyPr>
            <a:normAutofit fontScale="70000" lnSpcReduction="20000"/>
          </a:bodyPr>
          <a:lstStyle/>
          <a:p>
            <a:r>
              <a:rPr lang="bg-BG" b="1" dirty="0"/>
              <a:t>ПРИОРИТЕТ 1: </a:t>
            </a:r>
            <a:r>
              <a:rPr lang="bg-BG" b="1" dirty="0" smtClean="0"/>
              <a:t>Конкурентоспособно и устойчиво </a:t>
            </a:r>
            <a:r>
              <a:rPr lang="bg-BG" b="1" dirty="0"/>
              <a:t>развитие на </a:t>
            </a:r>
            <a:r>
              <a:rPr lang="bg-BG" b="1" dirty="0" smtClean="0"/>
              <a:t>местната икономика.</a:t>
            </a:r>
          </a:p>
          <a:p>
            <a:pPr marL="0" indent="0">
              <a:buNone/>
            </a:pPr>
            <a:endParaRPr lang="en-US" dirty="0"/>
          </a:p>
          <a:p>
            <a:r>
              <a:rPr lang="bg-BG" b="1" dirty="0"/>
              <a:t>ПРИОРИТЕТ 2: Подобряване средата на живот чрез инвестиции в обновяване на малка по мащаби инфраструктура, съхранение на местната идентичност, културно-историческо и природно </a:t>
            </a:r>
            <a:r>
              <a:rPr lang="bg-BG" b="1" dirty="0" smtClean="0"/>
              <a:t>наследство.</a:t>
            </a:r>
          </a:p>
          <a:p>
            <a:pPr marL="0" indent="0">
              <a:buNone/>
            </a:pPr>
            <a:endParaRPr lang="en-US" dirty="0"/>
          </a:p>
          <a:p>
            <a:r>
              <a:rPr lang="bg-BG" b="1" dirty="0"/>
              <a:t>ПРИОРИТЕТ 3: Развитие на човешкия капитал чрез подобряване достъпа до заетост, стимулиране на предприемаческите идеи и осигуряване на съвременни социални </a:t>
            </a:r>
            <a:r>
              <a:rPr lang="bg-BG" b="1" dirty="0" smtClean="0"/>
              <a:t>услуги.</a:t>
            </a:r>
          </a:p>
          <a:p>
            <a:pPr marL="0" indent="0">
              <a:buNone/>
            </a:pPr>
            <a:endParaRPr lang="bg-BG" b="1" dirty="0" smtClean="0"/>
          </a:p>
          <a:p>
            <a:r>
              <a:rPr lang="bg-BG" b="1" dirty="0"/>
              <a:t>ПРИОРИТЕТ 4:</a:t>
            </a:r>
            <a:r>
              <a:rPr lang="bg-BG" dirty="0"/>
              <a:t> </a:t>
            </a:r>
            <a:r>
              <a:rPr lang="bg-BG" b="1" dirty="0" smtClean="0"/>
              <a:t>Инвестиции в образованието, обучението и социалното приобщаване на децата </a:t>
            </a:r>
            <a:r>
              <a:rPr lang="bg-BG" b="1" dirty="0"/>
              <a:t>и </a:t>
            </a:r>
            <a:r>
              <a:rPr lang="bg-BG" b="1" dirty="0" smtClean="0"/>
              <a:t>учениците </a:t>
            </a:r>
            <a:r>
              <a:rPr lang="bg-BG" b="1" dirty="0"/>
              <a:t>от маргинализирани общности, включително </a:t>
            </a:r>
            <a:r>
              <a:rPr lang="bg-BG" b="1" dirty="0" smtClean="0"/>
              <a:t>роми.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56908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374900"/>
            <a:ext cx="8246070" cy="763525"/>
          </a:xfrm>
        </p:spPr>
        <p:txBody>
          <a:bodyPr>
            <a:noAutofit/>
          </a:bodyPr>
          <a:lstStyle/>
          <a:p>
            <a:pPr algn="r"/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ПРИОРИТЕТИ НА СТРАТЕГИЯТА ЗА </a:t>
            </a:r>
            <a:b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ВОМР НА МИГ „СТРУМА“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70604" y="1443835"/>
            <a:ext cx="7024431" cy="4886559"/>
          </a:xfrm>
        </p:spPr>
        <p:txBody>
          <a:bodyPr>
            <a:normAutofit fontScale="55000" lnSpcReduction="20000"/>
          </a:bodyPr>
          <a:lstStyle/>
          <a:p>
            <a:r>
              <a:rPr lang="bg-BG" sz="3800" b="1" dirty="0"/>
              <a:t>ПРИОРИТЕТ 1: Конкурентоспособно и устойчиво развитие на местната </a:t>
            </a:r>
            <a:r>
              <a:rPr lang="bg-BG" sz="3800" b="1" dirty="0" smtClean="0"/>
              <a:t>икономика: </a:t>
            </a:r>
          </a:p>
          <a:p>
            <a:pPr marL="0" indent="0">
              <a:buNone/>
            </a:pPr>
            <a:endParaRPr lang="bg-BG" sz="3800" b="1" dirty="0" smtClean="0"/>
          </a:p>
          <a:p>
            <a:pPr lvl="1"/>
            <a:r>
              <a:rPr lang="bg-BG" sz="3800" dirty="0"/>
              <a:t>Специфична цел 1.1: Стимулиране устойчивото развитие на </a:t>
            </a:r>
            <a:r>
              <a:rPr lang="bg-BG" sz="3800" dirty="0" smtClean="0"/>
              <a:t>земеделието и горския сектор </a:t>
            </a:r>
            <a:r>
              <a:rPr lang="bg-BG" sz="3800" dirty="0"/>
              <a:t>на територията на </a:t>
            </a:r>
            <a:r>
              <a:rPr lang="bg-BG" sz="3800" dirty="0" smtClean="0"/>
              <a:t>МИГ „Струма“;</a:t>
            </a:r>
          </a:p>
          <a:p>
            <a:pPr marL="457200" lvl="1" indent="0">
              <a:buNone/>
            </a:pPr>
            <a:endParaRPr lang="bg-BG" sz="3800" dirty="0" smtClean="0"/>
          </a:p>
          <a:p>
            <a:pPr lvl="1"/>
            <a:r>
              <a:rPr lang="bg-BG" sz="3800" dirty="0"/>
              <a:t>Специфична цел 1.2: </a:t>
            </a:r>
            <a:r>
              <a:rPr lang="bg-BG" sz="3800" dirty="0" smtClean="0"/>
              <a:t>Технологично развитие и внедряване на иновации и стандарти в малките и средни предприятия;</a:t>
            </a:r>
          </a:p>
          <a:p>
            <a:pPr marL="457200" lvl="1" indent="0">
              <a:buNone/>
            </a:pPr>
            <a:endParaRPr lang="bg-BG" sz="3800" dirty="0" smtClean="0"/>
          </a:p>
          <a:p>
            <a:pPr lvl="1"/>
            <a:r>
              <a:rPr lang="bg-BG" sz="3800" dirty="0" smtClean="0"/>
              <a:t>Специфична </a:t>
            </a:r>
            <a:r>
              <a:rPr lang="bg-BG" sz="3800" dirty="0"/>
              <a:t>цел </a:t>
            </a:r>
            <a:r>
              <a:rPr lang="bg-BG" sz="3800" dirty="0" smtClean="0"/>
              <a:t>1.3: </a:t>
            </a:r>
            <a:r>
              <a:rPr lang="bg-BG" sz="3800" dirty="0"/>
              <a:t>Диверсификация на икономиката на МИГ „</a:t>
            </a:r>
            <a:r>
              <a:rPr lang="bg-BG" sz="3800" dirty="0" smtClean="0"/>
              <a:t>Струма“ чрез </a:t>
            </a:r>
            <a:r>
              <a:rPr lang="bg-BG" sz="3800" dirty="0"/>
              <a:t>развитието на неземеделски </a:t>
            </a:r>
            <a:r>
              <a:rPr lang="bg-BG" sz="3800" dirty="0" smtClean="0"/>
              <a:t>дейности.</a:t>
            </a:r>
            <a:endParaRPr lang="en-US" sz="3800" dirty="0"/>
          </a:p>
          <a:p>
            <a:endParaRPr lang="bg-BG" dirty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26921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374900"/>
            <a:ext cx="8246070" cy="763525"/>
          </a:xfrm>
        </p:spPr>
        <p:txBody>
          <a:bodyPr>
            <a:noAutofit/>
          </a:bodyPr>
          <a:lstStyle/>
          <a:p>
            <a:pPr algn="r"/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ПРИОРИТЕТИ НА СТРАТЕГИЯТА ЗА </a:t>
            </a:r>
            <a:b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ВОМР НА МИГ „СТРУМА“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70604" y="1443835"/>
            <a:ext cx="7177136" cy="5344675"/>
          </a:xfrm>
        </p:spPr>
        <p:txBody>
          <a:bodyPr>
            <a:normAutofit fontScale="70000" lnSpcReduction="20000"/>
          </a:bodyPr>
          <a:lstStyle/>
          <a:p>
            <a:r>
              <a:rPr lang="bg-BG" sz="3400" b="1" dirty="0" smtClean="0"/>
              <a:t>ПРИОРИТЕТ 2: Подобряване средата на живот чрез инвестиции в обновяване на малка по мащаби инфраструктура, съхранение на местната идентичност, културно-историческо и природно наследство:</a:t>
            </a:r>
          </a:p>
          <a:p>
            <a:endParaRPr lang="bg-BG" sz="3400" b="1" dirty="0" smtClean="0"/>
          </a:p>
          <a:p>
            <a:pPr lvl="1"/>
            <a:r>
              <a:rPr lang="bg-BG" sz="3400" dirty="0" smtClean="0"/>
              <a:t>Специфична цел 2.1: Стимулиране развитието на територията на </a:t>
            </a:r>
            <a:r>
              <a:rPr lang="bg-BG" sz="3400" dirty="0"/>
              <a:t>МИГ „Струма“ </a:t>
            </a:r>
            <a:r>
              <a:rPr lang="bg-BG" sz="3400" dirty="0" smtClean="0"/>
              <a:t>чрез обновяване на всички видове малка по мащаби инфраструктура</a:t>
            </a:r>
          </a:p>
          <a:p>
            <a:pPr marL="457200" lvl="1" indent="0">
              <a:buNone/>
            </a:pPr>
            <a:endParaRPr lang="bg-BG" sz="3400" dirty="0" smtClean="0"/>
          </a:p>
          <a:p>
            <a:pPr lvl="1"/>
            <a:r>
              <a:rPr lang="bg-BG" sz="3400" dirty="0" smtClean="0"/>
              <a:t>Специфична цел 2.2: Укрепване и съхранение на местната идентичност чрез популяризиране на културно-историческото и природно наследство на територията на </a:t>
            </a:r>
            <a:r>
              <a:rPr lang="bg-BG" sz="3400" dirty="0"/>
              <a:t>МИГ „Струма</a:t>
            </a:r>
            <a:r>
              <a:rPr lang="bg-BG" sz="3400" dirty="0" smtClean="0"/>
              <a:t>“.</a:t>
            </a:r>
            <a:endParaRPr lang="en-US" sz="3400" dirty="0"/>
          </a:p>
          <a:p>
            <a:endParaRPr lang="bg-BG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0730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4671</TotalTime>
  <Words>1462</Words>
  <Application>Microsoft Office PowerPoint</Application>
  <PresentationFormat>On-screen Show (4:3)</PresentationFormat>
  <Paragraphs>139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ОБЩЕСТВЕНО ОБСЪЖДАНЕ  НА РАЗРАБОТЕНАТА СТРАТЕГИЯТА ЗА ВОДЕНО ОТ ОБЩНОСТТА МЕСТНО РАЗВИТИЕ НА МЕСТНА ИНИЦИАТИВНА ГРУПА „СТРУМА – СИМИТЛИ, КРЕСНА И СТРУМЯНИ”</vt:lpstr>
      <vt:lpstr>ПРЕДИЗВИКАТЕЛСТВАТА ПРЕД СТРАТЕГИЯ ЗА ВОМР НА МИГ „СТРУМА“</vt:lpstr>
      <vt:lpstr>ВЪЗМОЖНОСТИТЕ ПРЕД СТРАТЕГИЯ ЗА ВОМР НА МИГ „СТРУМА“</vt:lpstr>
      <vt:lpstr>ВЪЗМОЖНОСТИТЕ ПРЕД СТРАТЕГИЯ ЗА ВОМР НА МИГ „СТРУМА“</vt:lpstr>
      <vt:lpstr>СТРАТЕГИЯ ЗА ВОМР НА МИГ „СТРУМА“</vt:lpstr>
      <vt:lpstr>ЦЕЛИ НА СТРАТЕГИЯТА ЗА  ВОМР НА МИГ „СТРУМА“</vt:lpstr>
      <vt:lpstr> ПРИОРИТЕТИ НА СТРАТЕГИЯТА ЗА  ВОМР НА МИГ „СТРУМА“</vt:lpstr>
      <vt:lpstr> ПРИОРИТЕТИ НА СТРАТЕГИЯТА ЗА  ВОМР НА МИГ „СТРУМА“</vt:lpstr>
      <vt:lpstr> ПРИОРИТЕТИ НА СТРАТЕГИЯТА ЗА  ВОМР НА МИГ „СТРУМА“</vt:lpstr>
      <vt:lpstr> ПРИОРИТЕТИ НА СТРАТЕГИЯТА ЗА  ВОМР НА МИГ „СТРУМА“</vt:lpstr>
      <vt:lpstr> ПРИОРИТЕТИ НА СТРАТЕГИЯТА ЗА  ВОМР НА МИГ „СТРУМА“</vt:lpstr>
      <vt:lpstr>ПЛАНИРАНИ МЕРКИ ЗА ФИНАНСИРАНЕ   ЧРЕЗ СТРАТЕГИЯТА ЗА ВОМР</vt:lpstr>
      <vt:lpstr>ПЛАНИРАНИ МЕРКИ ЗА ФИНАНСИРАНЕ   ЧРЕЗ СТРАТЕГИЯТА ЗА ВОМР</vt:lpstr>
      <vt:lpstr>ПЛАНИРАНИ МЕРКИ ЗА ФИНАНСИРАНЕ   ЧРЕЗ СТРАТЕГИЯТА ЗА ВОМР</vt:lpstr>
      <vt:lpstr>ПЛАНИРАНИ МЕРКИ ЗА ФИНАНСИРАНЕ   ЧРЕЗ СТРАТЕГИЯТА ЗА ВОМР</vt:lpstr>
      <vt:lpstr>РАЗПРЕДЕЛЕНИЕ НА ФИНАСОВИЯ  РЕСУРС В СТРАТЕГИЯТА ЗА ВОМР</vt:lpstr>
      <vt:lpstr>КОЙ МОЖЕ ДА КАНДИДАТСТВА ЗА ФИНАНСИРАНЕ  </vt:lpstr>
      <vt:lpstr>УСЛОВИЯ ЗА ДОПУСТИМОСТ НА КАНДИДАТИТЕ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radostina.pavlova</cp:lastModifiedBy>
  <cp:revision>79</cp:revision>
  <dcterms:created xsi:type="dcterms:W3CDTF">2013-08-21T19:17:07Z</dcterms:created>
  <dcterms:modified xsi:type="dcterms:W3CDTF">2017-02-15T09:59:03Z</dcterms:modified>
</cp:coreProperties>
</file>