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77" r:id="rId4"/>
    <p:sldId id="293" r:id="rId5"/>
    <p:sldId id="260" r:id="rId6"/>
    <p:sldId id="262" r:id="rId7"/>
    <p:sldId id="264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94" r:id="rId16"/>
    <p:sldId id="273" r:id="rId17"/>
    <p:sldId id="279" r:id="rId18"/>
    <p:sldId id="295" r:id="rId19"/>
    <p:sldId id="271" r:id="rId20"/>
    <p:sldId id="272" r:id="rId21"/>
    <p:sldId id="274" r:id="rId22"/>
    <p:sldId id="275" r:id="rId23"/>
    <p:sldId id="276" r:id="rId24"/>
    <p:sldId id="278" r:id="rId25"/>
    <p:sldId id="280" r:id="rId26"/>
    <p:sldId id="282" r:id="rId27"/>
    <p:sldId id="281" r:id="rId28"/>
    <p:sldId id="283" r:id="rId29"/>
    <p:sldId id="284" r:id="rId30"/>
    <p:sldId id="290" r:id="rId31"/>
    <p:sldId id="285" r:id="rId32"/>
    <p:sldId id="286" r:id="rId33"/>
    <p:sldId id="287" r:id="rId34"/>
    <p:sldId id="288" r:id="rId35"/>
    <p:sldId id="289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0B"/>
    <a:srgbClr val="F79B4F"/>
    <a:srgbClr val="D89102"/>
    <a:srgbClr val="003BC0"/>
    <a:srgbClr val="E20071"/>
    <a:srgbClr val="E20087"/>
    <a:srgbClr val="FFABCB"/>
    <a:srgbClr val="6F4001"/>
    <a:srgbClr val="CC9900"/>
    <a:srgbClr val="157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206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07FF8-3271-4152-B19F-4E03CEB4826B}" type="datetimeFigureOut">
              <a:rPr lang="bg-BG" smtClean="0"/>
              <a:pPr/>
              <a:t>15.2.2017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A4EC0-E7E0-4C5B-85BC-BC45464A3D8D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B956-6E70-4D19-B307-E9195A9D4512}" type="datetimeFigureOut">
              <a:rPr lang="bg-BG" smtClean="0"/>
              <a:pPr/>
              <a:t>15.2.2017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31718-B0CA-4C11-9838-9DE4C0E9DDD9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31718-B0CA-4C11-9838-9DE4C0E9DDD9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192525"/>
            <a:ext cx="8093365" cy="18324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985720"/>
            <a:ext cx="8080555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EF720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3970331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428445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9066"/>
            <a:ext cx="4123035" cy="616308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92D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412303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059066"/>
            <a:ext cx="4123035" cy="61630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2D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665475"/>
            <a:ext cx="412303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566870"/>
            <a:ext cx="8246070" cy="916230"/>
          </a:xfrm>
        </p:spPr>
        <p:txBody>
          <a:bodyPr>
            <a:normAutofit fontScale="90000"/>
          </a:bodyPr>
          <a:lstStyle/>
          <a:p>
            <a:r>
              <a:rPr lang="bg-BG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 №РД-50-105/17.08.2016 г. за предоставяне на БФП по подмярка 19.1 “Помощ за подготвителни дейности” на мярка 19 “ВОМР” от ПРСР 2014 – 2020 г.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7684" y="680309"/>
            <a:ext cx="6566316" cy="1985166"/>
          </a:xfrm>
        </p:spPr>
        <p:txBody>
          <a:bodyPr>
            <a:normAutofit fontScale="77500" lnSpcReduction="20000"/>
          </a:bodyPr>
          <a:lstStyle/>
          <a:p>
            <a:r>
              <a:rPr lang="bg-BG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ИНФОРМАЦИОННА</a:t>
            </a:r>
          </a:p>
          <a:p>
            <a:r>
              <a:rPr lang="bg-BG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КАМПАНИЯ ЗА ПОПУЛЯРИЗИРАНЕ ПРОЦЕСА НА РАЗРАБОТКА НА СТРАТЕГИЯТА ЗА ВОМР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8913" name="Picture 1" descr="http://pomorie.bg/web/wp-content/uploads/2015/12/PRSR-14-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9540" y="0"/>
            <a:ext cx="1374345" cy="833016"/>
          </a:xfrm>
          <a:prstGeom prst="rect">
            <a:avLst/>
          </a:prstGeom>
          <a:noFill/>
        </p:spPr>
      </p:pic>
      <p:pic>
        <p:nvPicPr>
          <p:cNvPr id="38914" name="Picture 3" descr="&amp;Lcy;&amp;ocy;&amp;gcy;&amp;ocy; &amp;ncy;&amp;acy; &amp;Pcy;&amp;Rcy;&amp;Scy;&amp;R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17900" y="0"/>
            <a:ext cx="975030" cy="833015"/>
          </a:xfrm>
          <a:prstGeom prst="rect">
            <a:avLst/>
          </a:prstGeom>
          <a:noFill/>
        </p:spPr>
      </p:pic>
      <p:pic>
        <p:nvPicPr>
          <p:cNvPr id="38915" name="Picture 5" descr="Image result for eu &amp;lcy;&amp;ocy;&amp;gcy;&amp;ocy;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3555" y="0"/>
            <a:ext cx="1096962" cy="83301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833015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700" b="1" i="1" dirty="0" smtClean="0"/>
              <a:t>Европейският земеделски фонд за развитие на селските райони: Европа инвестира в селските райони</a:t>
            </a:r>
            <a:endParaRPr lang="bg-BG" sz="700" dirty="0"/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 ЕЛЕМЕНТИ НА ВОМР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138425"/>
            <a:ext cx="8551480" cy="488656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Местните </a:t>
            </a:r>
            <a:r>
              <a:rPr lang="ru-RU" b="1" dirty="0"/>
              <a:t>групи за действие </a:t>
            </a:r>
            <a:r>
              <a:rPr lang="ru-RU" dirty="0"/>
              <a:t>трябва да бъдат съставени от представители на </a:t>
            </a:r>
            <a:r>
              <a:rPr lang="ru-RU" dirty="0" smtClean="0"/>
              <a:t>местните публични </a:t>
            </a:r>
            <a:r>
              <a:rPr lang="ru-RU" dirty="0"/>
              <a:t>и частни социално-икономически интереси, като например предприемачи и </a:t>
            </a:r>
            <a:r>
              <a:rPr lang="ru-RU" dirty="0" smtClean="0"/>
              <a:t>техните </a:t>
            </a:r>
            <a:r>
              <a:rPr lang="ru-RU" dirty="0"/>
              <a:t>сдружения, местни органи, асоциации на околни или селски райони, групи от </a:t>
            </a:r>
            <a:r>
              <a:rPr lang="ru-RU" dirty="0" smtClean="0"/>
              <a:t>граждани </a:t>
            </a:r>
            <a:r>
              <a:rPr lang="ru-RU" dirty="0"/>
              <a:t>(например малцинства, възрастни граждани, жени/мъже, младежи, </a:t>
            </a:r>
            <a:r>
              <a:rPr lang="ru-RU" dirty="0" smtClean="0"/>
              <a:t>предприемачи и </a:t>
            </a:r>
            <a:r>
              <a:rPr lang="ru-RU" dirty="0"/>
              <a:t>т.н.), организации на общността и доброволчески организации и т.н.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П</a:t>
            </a:r>
            <a:r>
              <a:rPr lang="ru-RU" dirty="0" smtClean="0"/>
              <a:t>оне </a:t>
            </a:r>
            <a:r>
              <a:rPr lang="ru-RU" dirty="0"/>
              <a:t>50 % от </a:t>
            </a:r>
            <a:r>
              <a:rPr lang="ru-RU" dirty="0" smtClean="0"/>
              <a:t>гласовете </a:t>
            </a:r>
            <a:r>
              <a:rPr lang="ru-RU" dirty="0"/>
              <a:t>при решения за подбор трябва да са от партньори извън публичния сектор, като </a:t>
            </a:r>
            <a:r>
              <a:rPr lang="ru-RU" dirty="0" smtClean="0"/>
              <a:t>нито една </a:t>
            </a:r>
            <a:r>
              <a:rPr lang="ru-RU" dirty="0"/>
              <a:t>от групите по интереси не трябва да има повече от 49 % от гласовете</a:t>
            </a:r>
            <a:r>
              <a:rPr lang="ru-RU" dirty="0" smtClean="0"/>
              <a:t>.</a:t>
            </a:r>
          </a:p>
          <a:p>
            <a:endParaRPr lang="ru-RU" b="1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5474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 ЕЛЕМЕНТИ НА ВОМР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138425"/>
            <a:ext cx="8551480" cy="488656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Стратегиите </a:t>
            </a:r>
            <a:r>
              <a:rPr lang="ru-RU" b="1" dirty="0"/>
              <a:t>за местно развитие </a:t>
            </a:r>
            <a:r>
              <a:rPr lang="ru-RU" dirty="0"/>
              <a:t>трябва да бъдат съгласувани със съответните </a:t>
            </a:r>
            <a:r>
              <a:rPr lang="ru-RU" dirty="0" smtClean="0"/>
              <a:t>програми </a:t>
            </a:r>
            <a:r>
              <a:rPr lang="ru-RU" dirty="0"/>
              <a:t>от ЕСИ фондовете, от които получават подкрепа.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 </a:t>
            </a:r>
            <a:r>
              <a:rPr lang="ru-RU" dirty="0"/>
              <a:t>тях следва да бъдат </a:t>
            </a:r>
            <a:r>
              <a:rPr lang="ru-RU" dirty="0" smtClean="0"/>
              <a:t>определени районът </a:t>
            </a:r>
            <a:r>
              <a:rPr lang="ru-RU" dirty="0"/>
              <a:t>и населението, които се обхващат от стратегията; да е налице анализ на </a:t>
            </a:r>
            <a:r>
              <a:rPr lang="ru-RU" dirty="0" smtClean="0"/>
              <a:t>нуждите от </a:t>
            </a:r>
            <a:r>
              <a:rPr lang="ru-RU" dirty="0"/>
              <a:t>развитие и потенциала на района, включително анализ на силните и слабите страни</a:t>
            </a:r>
            <a:r>
              <a:rPr lang="ru-RU" dirty="0" smtClean="0"/>
              <a:t>, възможностите </a:t>
            </a:r>
            <a:r>
              <a:rPr lang="ru-RU" dirty="0"/>
              <a:t>и заплахите (SWOT анализ); и да са формулирани целите, както и </a:t>
            </a:r>
            <a:r>
              <a:rPr lang="ru-RU" dirty="0" smtClean="0"/>
              <a:t>интегрираните и </a:t>
            </a:r>
            <a:r>
              <a:rPr lang="ru-RU" dirty="0"/>
              <a:t>иновационни особености на стратегията, включително измерими цели </a:t>
            </a:r>
            <a:r>
              <a:rPr lang="ru-RU" dirty="0" smtClean="0"/>
              <a:t>за резултатите </a:t>
            </a:r>
            <a:r>
              <a:rPr lang="ru-RU" dirty="0"/>
              <a:t>или постиженията. Стратегиите следва също да включват план за действие</a:t>
            </a:r>
            <a:r>
              <a:rPr lang="ru-RU" dirty="0" smtClean="0"/>
              <a:t>, който </a:t>
            </a:r>
            <a:r>
              <a:rPr lang="ru-RU" dirty="0"/>
              <a:t>показва как целите се трансформират в конкретни проекти, мерки за </a:t>
            </a:r>
            <a:r>
              <a:rPr lang="ru-RU" dirty="0" smtClean="0"/>
              <a:t>управление и </a:t>
            </a:r>
            <a:r>
              <a:rPr lang="ru-RU" dirty="0"/>
              <a:t>контрол и финансов план.</a:t>
            </a:r>
            <a:endParaRPr lang="bg-BG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416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 ЕЛЕМЕНТИ НА ВОМР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138425"/>
            <a:ext cx="8551480" cy="4886561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Районът и населението</a:t>
            </a:r>
            <a:r>
              <a:rPr lang="ru-RU" dirty="0"/>
              <a:t>, които са обхванати от конкретната местна стратегия, трябва </a:t>
            </a:r>
            <a:r>
              <a:rPr lang="ru-RU" dirty="0" smtClean="0"/>
              <a:t>да бъдат </a:t>
            </a:r>
            <a:r>
              <a:rPr lang="ru-RU" dirty="0"/>
              <a:t>съгласувани, целево определени и да осигуряват достатъчна критична маса за </a:t>
            </a:r>
            <a:r>
              <a:rPr lang="ru-RU" dirty="0" smtClean="0"/>
              <a:t>ефективното </a:t>
            </a:r>
            <a:r>
              <a:rPr lang="ru-RU" dirty="0"/>
              <a:t>изпълнение на стратегията. Местните групи за действие следва да определят </a:t>
            </a:r>
            <a:r>
              <a:rPr lang="ru-RU" dirty="0" smtClean="0"/>
              <a:t>действителните </a:t>
            </a:r>
            <a:r>
              <a:rPr lang="ru-RU" dirty="0"/>
              <a:t>райони и населението, които ще бъдат обхванати от техните стратегии.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Трябва </a:t>
            </a:r>
            <a:r>
              <a:rPr lang="ru-RU" dirty="0"/>
              <a:t>да се обхване население </a:t>
            </a:r>
            <a:r>
              <a:rPr lang="ru-RU" dirty="0" smtClean="0"/>
              <a:t>от най-малко </a:t>
            </a:r>
            <a:r>
              <a:rPr lang="ru-RU" dirty="0"/>
              <a:t>10 000 и най-много 150 000 </a:t>
            </a:r>
            <a:r>
              <a:rPr lang="ru-RU" dirty="0" smtClean="0"/>
              <a:t>души.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053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ОСЕМ ПРИЧИНИ ЗА ИЗПОЛЗВАНЕ НА ВОМР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138425"/>
            <a:ext cx="8551480" cy="5344675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800" dirty="0"/>
              <a:t>ВОМР осигурява водеща роля на хората, които са изправени пред </a:t>
            </a:r>
            <a:r>
              <a:rPr lang="ru-RU" sz="1800" dirty="0" smtClean="0"/>
              <a:t>определена </a:t>
            </a:r>
            <a:r>
              <a:rPr lang="bg-BG" sz="1800" dirty="0" smtClean="0"/>
              <a:t>нужда </a:t>
            </a:r>
            <a:r>
              <a:rPr lang="bg-BG" sz="1800" dirty="0"/>
              <a:t>или </a:t>
            </a:r>
            <a:r>
              <a:rPr lang="bg-BG" sz="1800" dirty="0" smtClean="0"/>
              <a:t>предизвикателство.</a:t>
            </a:r>
            <a:endParaRPr lang="ru-RU" sz="1800" dirty="0" smtClean="0"/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800" dirty="0" smtClean="0"/>
              <a:t>Стратегиите </a:t>
            </a:r>
            <a:r>
              <a:rPr lang="ru-RU" sz="1800" dirty="0"/>
              <a:t>за ВОМР могат да отговорят на нарастващото разнообразие </a:t>
            </a:r>
            <a:r>
              <a:rPr lang="ru-RU" sz="1800" dirty="0" smtClean="0"/>
              <a:t>и </a:t>
            </a:r>
            <a:r>
              <a:rPr lang="bg-BG" sz="1800" dirty="0" smtClean="0"/>
              <a:t>сложност.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800" dirty="0" smtClean="0"/>
              <a:t>Стратегиите </a:t>
            </a:r>
            <a:r>
              <a:rPr lang="ru-RU" sz="1800" dirty="0"/>
              <a:t>за ВОМР могат да бъдат по-гъвкави от други подходи</a:t>
            </a:r>
            <a:r>
              <a:rPr lang="ru-RU" sz="1800" dirty="0" smtClean="0"/>
              <a:t>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800" dirty="0" smtClean="0"/>
              <a:t>Обхватът </a:t>
            </a:r>
            <a:r>
              <a:rPr lang="ru-RU" sz="1800" dirty="0"/>
              <a:t>на ВОМР е </a:t>
            </a:r>
            <a:r>
              <a:rPr lang="ru-RU" sz="1800" dirty="0" smtClean="0"/>
              <a:t>разширен.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800" dirty="0" smtClean="0"/>
              <a:t>ВОМР </a:t>
            </a:r>
            <a:r>
              <a:rPr lang="ru-RU" sz="1800" dirty="0"/>
              <a:t>надгражда връзките между браншовете и участниците, по начини, </a:t>
            </a:r>
            <a:r>
              <a:rPr lang="ru-RU" sz="1800" dirty="0" smtClean="0"/>
              <a:t>които имат </a:t>
            </a:r>
            <a:r>
              <a:rPr lang="ru-RU" sz="1800" dirty="0"/>
              <a:t>мултиплициращ ефект върху основните </a:t>
            </a:r>
            <a:r>
              <a:rPr lang="ru-RU" sz="1800" dirty="0" smtClean="0"/>
              <a:t>програми.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800" dirty="0" smtClean="0"/>
              <a:t>Същността </a:t>
            </a:r>
            <a:r>
              <a:rPr lang="ru-RU" sz="1800" dirty="0"/>
              <a:t>на ВОМР се състои в иновациите и постигането на резултати, </a:t>
            </a:r>
            <a:r>
              <a:rPr lang="ru-RU" sz="1800" dirty="0" smtClean="0"/>
              <a:t>които </a:t>
            </a:r>
            <a:r>
              <a:rPr lang="bg-BG" sz="1800" dirty="0" smtClean="0"/>
              <a:t>носят </a:t>
            </a:r>
            <a:r>
              <a:rPr lang="bg-BG" sz="1800" dirty="0"/>
              <a:t>дълготрайна промяна</a:t>
            </a:r>
            <a:r>
              <a:rPr lang="bg-BG" sz="1800" dirty="0" smtClean="0"/>
              <a:t>. </a:t>
            </a:r>
            <a:endParaRPr lang="ru-RU" sz="1800" dirty="0" smtClean="0"/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800" dirty="0" smtClean="0"/>
              <a:t>Участието </a:t>
            </a:r>
            <a:r>
              <a:rPr lang="ru-RU" sz="1800" dirty="0"/>
              <a:t>във ВОМР разкрива достъп до голяма и нарастваща </a:t>
            </a:r>
            <a:r>
              <a:rPr lang="ru-RU" sz="1800" dirty="0" smtClean="0"/>
              <a:t>европейска мрежа </a:t>
            </a:r>
            <a:r>
              <a:rPr lang="ru-RU" sz="1800" dirty="0"/>
              <a:t>и обем натрупан </a:t>
            </a:r>
            <a:r>
              <a:rPr lang="ru-RU" sz="1800" dirty="0" smtClean="0"/>
              <a:t>опит.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800" dirty="0" smtClean="0"/>
              <a:t>ВОМР </a:t>
            </a:r>
            <a:r>
              <a:rPr lang="ru-RU" sz="1800" dirty="0"/>
              <a:t>е финансово атрактивен инструмент за осъществяване на </a:t>
            </a:r>
            <a:r>
              <a:rPr lang="ru-RU" sz="1800" dirty="0" smtClean="0"/>
              <a:t>местно </a:t>
            </a:r>
            <a:r>
              <a:rPr lang="bg-BG" sz="1800" dirty="0" smtClean="0"/>
              <a:t>развитие</a:t>
            </a:r>
            <a:r>
              <a:rPr lang="bg-BG" sz="1800" dirty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63887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НОВИТЕ ПРЕДИЗВИКАТЕЛСТВА ПРЕД МЕСТНИТЕ ПАРТНЬОРСТВА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291130"/>
            <a:ext cx="8551480" cy="51919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1900" dirty="0" smtClean="0"/>
              <a:t>Нарастващата </a:t>
            </a:r>
            <a:r>
              <a:rPr lang="bg-BG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безработица</a:t>
            </a:r>
            <a:r>
              <a:rPr lang="bg-BG" sz="1900" dirty="0" smtClean="0"/>
              <a:t>, вкл. и младежката – риск от </a:t>
            </a:r>
            <a:r>
              <a:rPr lang="ru-RU" sz="1900" dirty="0" smtClean="0"/>
              <a:t>загубване </a:t>
            </a:r>
            <a:r>
              <a:rPr lang="ru-RU" sz="1900" dirty="0"/>
              <a:t>на високообразовано поколение, но и </a:t>
            </a:r>
            <a:r>
              <a:rPr lang="ru-RU" sz="1900" dirty="0" smtClean="0"/>
              <a:t>от създаване </a:t>
            </a:r>
            <a:r>
              <a:rPr lang="ru-RU" sz="1900" dirty="0"/>
              <a:t>на голям </a:t>
            </a:r>
            <a:r>
              <a:rPr lang="ru-RU" sz="1900" dirty="0" smtClean="0"/>
              <a:t>брой недоволни </a:t>
            </a:r>
            <a:r>
              <a:rPr lang="ru-RU" sz="1900" dirty="0"/>
              <a:t>и сърдити младежи</a:t>
            </a:r>
            <a:r>
              <a:rPr lang="bg-BG" sz="1900" dirty="0" smtClean="0"/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1900" dirty="0" smtClean="0"/>
              <a:t>Спадналото или забавено </a:t>
            </a:r>
            <a:r>
              <a:rPr lang="bg-BG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вътрешно потребление – </a:t>
            </a:r>
            <a:r>
              <a:rPr lang="bg-BG" sz="1900" dirty="0" smtClean="0"/>
              <a:t>свиване на пазарите за новите и съществуващите фирми;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1900" dirty="0" smtClean="0"/>
              <a:t>Спрялото </a:t>
            </a:r>
            <a:r>
              <a:rPr lang="bg-BG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частно финансиране и инвестиции</a:t>
            </a:r>
            <a:r>
              <a:rPr lang="bg-BG" sz="1900" dirty="0" smtClean="0"/>
              <a:t>; </a:t>
            </a:r>
          </a:p>
          <a:p>
            <a:r>
              <a:rPr lang="bg-BG" sz="1900" dirty="0" smtClean="0"/>
              <a:t>Свити </a:t>
            </a:r>
            <a:r>
              <a:rPr lang="bg-BG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публични инвестиции – </a:t>
            </a:r>
            <a:r>
              <a:rPr lang="bg-BG" sz="1900" dirty="0" smtClean="0"/>
              <a:t>затруднения в </a:t>
            </a:r>
            <a:r>
              <a:rPr lang="bg-BG" sz="1900" dirty="0"/>
              <a:t>намирането </a:t>
            </a:r>
            <a:r>
              <a:rPr lang="bg-BG" sz="1900" dirty="0" smtClean="0"/>
              <a:t>на публично </a:t>
            </a:r>
            <a:r>
              <a:rPr lang="bg-BG" sz="1900" dirty="0"/>
              <a:t>съфинансиране за </a:t>
            </a:r>
            <a:r>
              <a:rPr lang="bg-BG" sz="1900" dirty="0" smtClean="0"/>
              <a:t>проекти, липсата на инфраструктура е пречка за местно развитие;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1900" dirty="0" smtClean="0"/>
              <a:t>Силно ограничено разходване на </a:t>
            </a:r>
            <a:r>
              <a:rPr lang="bg-BG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публичните приходи – </a:t>
            </a:r>
            <a:r>
              <a:rPr lang="bg-BG" sz="1900" dirty="0" smtClean="0"/>
              <a:t>съкратени разходи за образование, здравеопазване, социални дейности, култура и др.;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1900" dirty="0" smtClean="0"/>
              <a:t>Увеличаване на </a:t>
            </a:r>
            <a:r>
              <a:rPr lang="bg-BG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бедността и социалното изключване</a:t>
            </a:r>
            <a:r>
              <a:rPr lang="bg-BG" sz="1900" dirty="0" smtClean="0"/>
              <a:t>;</a:t>
            </a:r>
          </a:p>
          <a:p>
            <a:r>
              <a:rPr lang="ru-RU" sz="1900" b="1" dirty="0"/>
              <a:t>Изменението на климата </a:t>
            </a:r>
            <a:r>
              <a:rPr lang="ru-RU" sz="1900" dirty="0"/>
              <a:t>и необходимостта от преход към общество с </a:t>
            </a:r>
            <a:r>
              <a:rPr lang="ru-RU" sz="1900" dirty="0" smtClean="0"/>
              <a:t>ниски </a:t>
            </a:r>
            <a:r>
              <a:rPr lang="bg-BG" sz="1900" dirty="0" smtClean="0"/>
              <a:t>въглеродни емисии.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bg-BG" sz="20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83065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46070" cy="2137869"/>
          </a:xfrm>
        </p:spPr>
        <p:txBody>
          <a:bodyPr>
            <a:normAutofit/>
          </a:bodyPr>
          <a:lstStyle/>
          <a:p>
            <a:pPr algn="ctr"/>
            <a:r>
              <a:rPr lang="bg-BG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Местна инициативна група</a:t>
            </a:r>
            <a:br>
              <a:rPr lang="bg-BG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“струма”</a:t>
            </a:r>
            <a:endParaRPr lang="en-US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КАКВО Е МЕСТНА ИНИЦИАТИВНА ГРУПА?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291130"/>
            <a:ext cx="8551480" cy="51919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МИГ</a:t>
            </a:r>
            <a:r>
              <a:rPr lang="ru-RU" sz="2000" dirty="0" smtClean="0"/>
              <a:t> </a:t>
            </a:r>
            <a:r>
              <a:rPr lang="ru-RU" sz="2000" dirty="0"/>
              <a:t>е публично-частно партньорство, учредено и регистрирано по Закона за юридическите лица с нестопанска цел, определено за извършване на общественополезна дейност, имащо за цел да разработи, осигури капацитет и реализира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 за водено от общностите местно развитие </a:t>
            </a:r>
            <a:r>
              <a:rPr lang="ru-RU" sz="2000" dirty="0"/>
              <a:t>на територията на МИГ, в което делът на представителите на нито един от следните сектори в колективния управителен орган (Управителен съвет) и в колективния върховен орган (Общо събрание) не превишава 49 </a:t>
            </a:r>
            <a:r>
              <a:rPr lang="ru-RU" sz="2000" dirty="0" smtClean="0"/>
              <a:t>%: </a:t>
            </a:r>
            <a:endParaRPr lang="ru-RU" sz="20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публичен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 </a:t>
            </a:r>
            <a:r>
              <a:rPr lang="ru-RU" sz="2000" dirty="0"/>
              <a:t>(местна власт – община/ съседни общини с население от 10 000 до 150 000 жители</a:t>
            </a:r>
            <a:r>
              <a:rPr lang="ru-RU" sz="2000" dirty="0" smtClean="0"/>
              <a:t>);</a:t>
            </a:r>
            <a:endParaRPr lang="ru-RU" sz="20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стопански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 </a:t>
            </a:r>
            <a:r>
              <a:rPr lang="ru-RU" sz="2000" dirty="0"/>
              <a:t>(лица, регистрирани по Търговския закон и по Закона за кооперациите</a:t>
            </a:r>
            <a:r>
              <a:rPr lang="ru-RU" sz="2000" dirty="0" smtClean="0"/>
              <a:t>);</a:t>
            </a:r>
            <a:endParaRPr lang="ru-RU" sz="20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нестопански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</a:t>
            </a:r>
            <a:r>
              <a:rPr lang="ru-RU" sz="2000" b="1" dirty="0"/>
              <a:t> </a:t>
            </a:r>
            <a:r>
              <a:rPr lang="ru-RU" sz="2000" dirty="0"/>
              <a:t>(юридически лица, регистрирани по ЗЮЛНЦ или Закона за народните читалища).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bg-BG" sz="20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2758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 ХАРАКТЕРИСТИКИ НА МИГ “СТРУМА”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291130"/>
            <a:ext cx="8551480" cy="51919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Територия:</a:t>
            </a:r>
            <a:r>
              <a:rPr lang="bg-BG" sz="2000" dirty="0" smtClean="0"/>
              <a:t>  1 139.5 км</a:t>
            </a:r>
            <a:r>
              <a:rPr lang="bg-BG" sz="2000" baseline="30000" dirty="0" smtClean="0"/>
              <a:t>2</a:t>
            </a:r>
            <a:r>
              <a:rPr lang="bg-BG" sz="2000" dirty="0" smtClean="0"/>
              <a:t>, общините Симитли, Кресна и Струмяни.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Население : </a:t>
            </a:r>
            <a:r>
              <a:rPr lang="bg-BG" sz="2000" dirty="0" smtClean="0"/>
              <a:t>25 502 души.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Релеф:</a:t>
            </a:r>
            <a:r>
              <a:rPr lang="bg-BG" sz="2000" dirty="0" smtClean="0"/>
              <a:t>  80% планински,  20% по долината на р. Струма.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Климат: </a:t>
            </a:r>
            <a:r>
              <a:rPr lang="bg-BG" sz="2000" dirty="0" smtClean="0"/>
              <a:t>Умерено континентален  с елементи на преходно средиземноморски и планинско влияние във високите части.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Води:</a:t>
            </a:r>
            <a:r>
              <a:rPr lang="bg-BG" sz="2000" dirty="0" smtClean="0"/>
              <a:t> Територията не е богата на води. От тук преминава р. Струма и притоците й.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Защитени територии: </a:t>
            </a:r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sz="2000" dirty="0" smtClean="0"/>
              <a:t>НП ”Рила” и “Пирин”,  2 резервата, множество защитени зони и местности, “Виа Аристотелис”.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Икономика: </a:t>
            </a:r>
            <a:r>
              <a:rPr lang="bg-BG" sz="2000" dirty="0" smtClean="0"/>
              <a:t>Слабо развита в отраслово отношение, висок дял на аграрния сектор, технологична изостаналост и ниски доходи на населението.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2758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46070" cy="2137869"/>
          </a:xfrm>
        </p:spPr>
        <p:txBody>
          <a:bodyPr>
            <a:normAutofit/>
          </a:bodyPr>
          <a:lstStyle/>
          <a:p>
            <a:pPr algn="ctr"/>
            <a:r>
              <a:rPr lang="ru-RU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СтратегияТА за ВОДЕНО ОТ ОБЩНОСТТА местно развитие</a:t>
            </a:r>
            <a:endParaRPr lang="en-US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СЪДЪРЖАНИЕ НА СТРАТЕГИЯТА ЗА ВОМР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4428445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000" dirty="0" smtClean="0"/>
              <a:t>Определяне </a:t>
            </a:r>
            <a:r>
              <a:rPr lang="ru-RU" sz="3000" dirty="0"/>
              <a:t>на района и населението, обхванати от стратегията;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000" dirty="0" smtClean="0"/>
              <a:t>Анализ </a:t>
            </a:r>
            <a:r>
              <a:rPr lang="ru-RU" sz="3000" dirty="0"/>
              <a:t>на нуждите и потенциала за развитие на района, вкл. анализ на силните и слабите страни, възможностите и заплахите;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000" dirty="0" smtClean="0"/>
              <a:t>Описание </a:t>
            </a:r>
            <a:r>
              <a:rPr lang="ru-RU" sz="3000" dirty="0"/>
              <a:t>на стратегията и нейните цели, описание на интегрирания и иновативните характеристики на стратегията и йерархията на целите, вкл. цели за крайните продукти и резултати;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000" dirty="0" smtClean="0"/>
              <a:t>Описание </a:t>
            </a:r>
            <a:r>
              <a:rPr lang="ru-RU" sz="3000" dirty="0"/>
              <a:t>на процеса на участие в общността в разработването на стратегията;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000" dirty="0" smtClean="0"/>
              <a:t>План </a:t>
            </a:r>
            <a:r>
              <a:rPr lang="ru-RU" sz="3000" dirty="0"/>
              <a:t>за действие, който показва как целите ще бъдат превърнати в резултати;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000" dirty="0" smtClean="0"/>
              <a:t>Описание </a:t>
            </a:r>
            <a:r>
              <a:rPr lang="ru-RU" sz="3000" dirty="0"/>
              <a:t>на уредбата за управлението и мониторинга на стратегията, която показва капацитета на МИГ да изпълни стратегията;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000" dirty="0" smtClean="0"/>
              <a:t>Финансов </a:t>
            </a:r>
            <a:r>
              <a:rPr lang="ru-RU" sz="3000" dirty="0"/>
              <a:t>план на стратегията, вкл. планираното разпределение на средства от всеки от съответните </a:t>
            </a:r>
            <a:r>
              <a:rPr lang="ru-RU" sz="3000" dirty="0" smtClean="0"/>
              <a:t>ЕСИФ.</a:t>
            </a:r>
            <a:endParaRPr lang="ru-RU" sz="30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44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 ВИ ИНФОРМИРАМЕ ЗА: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46070" cy="4886559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/>
              <a:t>Какво представлява местното развитие, водено от общността и защо трябва да бъде използвано (ВОМР)?</a:t>
            </a:r>
          </a:p>
          <a:p>
            <a:endParaRPr lang="bg-BG" dirty="0" smtClean="0"/>
          </a:p>
          <a:p>
            <a:r>
              <a:rPr lang="bg-BG" dirty="0" smtClean="0"/>
              <a:t>Какви са основните елементи на Стратегия за водено от общностите местно развитие?</a:t>
            </a:r>
          </a:p>
          <a:p>
            <a:endParaRPr lang="bg-BG" dirty="0" smtClean="0"/>
          </a:p>
          <a:p>
            <a:r>
              <a:rPr lang="bg-BG" dirty="0" smtClean="0"/>
              <a:t>МИГ “Струма”.</a:t>
            </a:r>
          </a:p>
          <a:p>
            <a:endParaRPr lang="bg-BG" dirty="0" smtClean="0"/>
          </a:p>
          <a:p>
            <a:r>
              <a:rPr lang="bg-BG" dirty="0" smtClean="0"/>
              <a:t>Стратегията за ВОМР като инструмент за финансиране на проекти на бенефициенти от територията на МИГ “Струма”.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РАЗРАБОТВАНЕТО НА СВОМР ТРЯБВА ДА СЕ ИМА ПРЕДВИД, ЧЕ: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458115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/>
              <a:t>Стратегията трябва да служи на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местните цели</a:t>
            </a:r>
            <a:r>
              <a:rPr lang="bg-BG" dirty="0"/>
              <a:t>.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СМР следва </a:t>
            </a:r>
            <a:r>
              <a:rPr lang="bg-BG" dirty="0"/>
              <a:t>да се разработва въз основа на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</a:t>
            </a: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dirty="0" smtClean="0"/>
              <a:t>и </a:t>
            </a:r>
            <a:r>
              <a:rPr lang="bg-BG" dirty="0"/>
              <a:t>идентифициране на местните потребности. </a:t>
            </a:r>
            <a:endParaRPr lang="bg-BG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СМР следва </a:t>
            </a:r>
            <a:r>
              <a:rPr lang="bg-BG" dirty="0"/>
              <a:t>да насърчават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връзките между действията за местно </a:t>
            </a: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СМР следва </a:t>
            </a:r>
            <a:r>
              <a:rPr lang="bg-BG" dirty="0"/>
              <a:t>да бъдат </a:t>
            </a: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интегрирани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многосекторни</a:t>
            </a:r>
            <a:r>
              <a:rPr lang="bg-BG" dirty="0" smtClean="0"/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/>
              <a:t>Стратегиите следва да се отличават с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иновативен характер. </a:t>
            </a:r>
            <a:endPara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Сътрудничеството и работа в мрежа </a:t>
            </a:r>
            <a:r>
              <a:rPr lang="bg-BG" dirty="0"/>
              <a:t>с други райони може да бъде ключов компонент на </a:t>
            </a:r>
            <a:r>
              <a:rPr lang="bg-BG" dirty="0" smtClean="0"/>
              <a:t>стратегията.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058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ИЗИСКВАНИЯ КЪМ СТРАТЕГИЯТА ЗА ВОМР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5039265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800" dirty="0" smtClean="0"/>
              <a:t>Стратегия </a:t>
            </a:r>
            <a:r>
              <a:rPr lang="ru-RU" sz="3800" dirty="0"/>
              <a:t>за ВОМР се разработва за период до </a:t>
            </a:r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декември 2020 г.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800" dirty="0" smtClean="0"/>
              <a:t>Проектът </a:t>
            </a:r>
            <a:r>
              <a:rPr lang="ru-RU" sz="3800" dirty="0"/>
              <a:t>на стратегия за ВОМР се одобрява от колективния върховен орган на МИГ (общо събрание) след публично проведени консултации, обсъждания, информационни срещи и др. със заинтересованите страни и след уведомление до РИОСВ.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ru-RU" sz="3800" b="1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</a:t>
            </a:r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одобрение на СМР за финансиране: </a:t>
            </a:r>
            <a:endParaRPr lang="ru-RU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800" b="1" dirty="0" smtClean="0"/>
              <a:t>Качество </a:t>
            </a:r>
            <a:r>
              <a:rPr lang="ru-RU" sz="3800" b="1" dirty="0"/>
              <a:t>на партньорството </a:t>
            </a:r>
            <a:r>
              <a:rPr lang="ru-RU" sz="3800" dirty="0"/>
              <a:t>– обхванати общини, НПО и фирми в структурата на МИГ;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800" b="1" dirty="0" smtClean="0"/>
              <a:t>Степен </a:t>
            </a:r>
            <a:r>
              <a:rPr lang="ru-RU" sz="3800" b="1" dirty="0"/>
              <a:t>на консултиране и включване на всички заинтересовани групи </a:t>
            </a:r>
            <a:r>
              <a:rPr lang="ru-RU" sz="3800" dirty="0"/>
              <a:t>в процеса на създаване на партньорството и разработване на стратегията – проведени информационни дни, срещи, семинари, обществени обсъждания;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800" b="1" dirty="0" smtClean="0"/>
              <a:t>Качество </a:t>
            </a:r>
            <a:r>
              <a:rPr lang="ru-RU" sz="3800" b="1" dirty="0"/>
              <a:t>на СМР </a:t>
            </a:r>
            <a:r>
              <a:rPr lang="ru-RU" sz="3800" dirty="0"/>
              <a:t>– съответствие на избраните цели и мерки с </a:t>
            </a:r>
            <a:r>
              <a:rPr lang="ru-RU" sz="3800" dirty="0" smtClean="0"/>
              <a:t> идентифицираните </a:t>
            </a:r>
            <a:r>
              <a:rPr lang="ru-RU" sz="3800" dirty="0"/>
              <a:t>конкретни потребности на населението;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800" b="1" dirty="0" smtClean="0"/>
              <a:t>Капацитет </a:t>
            </a:r>
            <a:r>
              <a:rPr lang="ru-RU" sz="3800" b="1" dirty="0"/>
              <a:t>за прилагане на стратегията </a:t>
            </a:r>
            <a:r>
              <a:rPr lang="ru-RU" sz="3800" dirty="0"/>
              <a:t>– опит на кандидата по проекти, опит на изпълнителния директор и експертите.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0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ЕДНОФОНДОВА ИЛИ МНОГОФОНДОВА СТРАТЕГИЯ ЗА ВОМР?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365195" y="1443835"/>
            <a:ext cx="6108200" cy="5191970"/>
            <a:chOff x="1887712" y="1704692"/>
            <a:chExt cx="4981845" cy="4888775"/>
          </a:xfrm>
        </p:grpSpPr>
        <p:sp>
          <p:nvSpPr>
            <p:cNvPr id="5" name="Freeform 4"/>
            <p:cNvSpPr/>
            <p:nvPr/>
          </p:nvSpPr>
          <p:spPr>
            <a:xfrm>
              <a:off x="3673228" y="3537940"/>
              <a:ext cx="1410813" cy="1410813"/>
            </a:xfrm>
            <a:custGeom>
              <a:avLst/>
              <a:gdLst>
                <a:gd name="connsiteX0" fmla="*/ 0 w 1410813"/>
                <a:gd name="connsiteY0" fmla="*/ 705407 h 1410813"/>
                <a:gd name="connsiteX1" fmla="*/ 705407 w 1410813"/>
                <a:gd name="connsiteY1" fmla="*/ 0 h 1410813"/>
                <a:gd name="connsiteX2" fmla="*/ 1410814 w 1410813"/>
                <a:gd name="connsiteY2" fmla="*/ 705407 h 1410813"/>
                <a:gd name="connsiteX3" fmla="*/ 705407 w 1410813"/>
                <a:gd name="connsiteY3" fmla="*/ 1410814 h 1410813"/>
                <a:gd name="connsiteX4" fmla="*/ 0 w 1410813"/>
                <a:gd name="connsiteY4" fmla="*/ 705407 h 141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0813" h="1410813">
                  <a:moveTo>
                    <a:pt x="0" y="705407"/>
                  </a:moveTo>
                  <a:cubicBezTo>
                    <a:pt x="0" y="315821"/>
                    <a:pt x="315821" y="0"/>
                    <a:pt x="705407" y="0"/>
                  </a:cubicBezTo>
                  <a:cubicBezTo>
                    <a:pt x="1094993" y="0"/>
                    <a:pt x="1410814" y="315821"/>
                    <a:pt x="1410814" y="705407"/>
                  </a:cubicBezTo>
                  <a:cubicBezTo>
                    <a:pt x="1410814" y="1094993"/>
                    <a:pt x="1094993" y="1410814"/>
                    <a:pt x="705407" y="1410814"/>
                  </a:cubicBezTo>
                  <a:cubicBezTo>
                    <a:pt x="315821" y="1410814"/>
                    <a:pt x="0" y="1094993"/>
                    <a:pt x="0" y="705407"/>
                  </a:cubicBez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221849" tIns="221849" rIns="221849" bIns="22184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СМР 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до 6 млн. евро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?</a:t>
              </a:r>
              <a:endParaRPr lang="bg-BG" sz="16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4229303" y="3024796"/>
              <a:ext cx="298663" cy="479676"/>
            </a:xfrm>
            <a:custGeom>
              <a:avLst/>
              <a:gdLst>
                <a:gd name="connsiteX0" fmla="*/ 0 w 298663"/>
                <a:gd name="connsiteY0" fmla="*/ 239838 h 479676"/>
                <a:gd name="connsiteX1" fmla="*/ 149332 w 298663"/>
                <a:gd name="connsiteY1" fmla="*/ 0 h 479676"/>
                <a:gd name="connsiteX2" fmla="*/ 149332 w 298663"/>
                <a:gd name="connsiteY2" fmla="*/ 119919 h 479676"/>
                <a:gd name="connsiteX3" fmla="*/ 298663 w 298663"/>
                <a:gd name="connsiteY3" fmla="*/ 119919 h 479676"/>
                <a:gd name="connsiteX4" fmla="*/ 298663 w 298663"/>
                <a:gd name="connsiteY4" fmla="*/ 359757 h 479676"/>
                <a:gd name="connsiteX5" fmla="*/ 149332 w 298663"/>
                <a:gd name="connsiteY5" fmla="*/ 359757 h 479676"/>
                <a:gd name="connsiteX6" fmla="*/ 149332 w 298663"/>
                <a:gd name="connsiteY6" fmla="*/ 479676 h 479676"/>
                <a:gd name="connsiteX7" fmla="*/ 0 w 298663"/>
                <a:gd name="connsiteY7" fmla="*/ 239838 h 479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8663" h="479676">
                  <a:moveTo>
                    <a:pt x="0" y="239838"/>
                  </a:moveTo>
                  <a:lnTo>
                    <a:pt x="149332" y="0"/>
                  </a:lnTo>
                  <a:lnTo>
                    <a:pt x="149332" y="119919"/>
                  </a:lnTo>
                  <a:lnTo>
                    <a:pt x="298663" y="119919"/>
                  </a:lnTo>
                  <a:lnTo>
                    <a:pt x="298663" y="359757"/>
                  </a:lnTo>
                  <a:lnTo>
                    <a:pt x="149332" y="359757"/>
                  </a:lnTo>
                  <a:lnTo>
                    <a:pt x="149332" y="479676"/>
                  </a:lnTo>
                  <a:lnTo>
                    <a:pt x="0" y="239838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-1" tIns="95936" rIns="89599" bIns="95934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7" name="Freeform 6"/>
            <p:cNvSpPr/>
            <p:nvPr/>
          </p:nvSpPr>
          <p:spPr>
            <a:xfrm>
              <a:off x="3743768" y="1704692"/>
              <a:ext cx="1269732" cy="1269732"/>
            </a:xfrm>
            <a:custGeom>
              <a:avLst/>
              <a:gdLst>
                <a:gd name="connsiteX0" fmla="*/ 0 w 1269732"/>
                <a:gd name="connsiteY0" fmla="*/ 634866 h 1269732"/>
                <a:gd name="connsiteX1" fmla="*/ 634866 w 1269732"/>
                <a:gd name="connsiteY1" fmla="*/ 0 h 1269732"/>
                <a:gd name="connsiteX2" fmla="*/ 1269732 w 1269732"/>
                <a:gd name="connsiteY2" fmla="*/ 634866 h 1269732"/>
                <a:gd name="connsiteX3" fmla="*/ 634866 w 1269732"/>
                <a:gd name="connsiteY3" fmla="*/ 1269732 h 1269732"/>
                <a:gd name="connsiteX4" fmla="*/ 0 w 1269732"/>
                <a:gd name="connsiteY4" fmla="*/ 634866 h 126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732" h="1269732">
                  <a:moveTo>
                    <a:pt x="0" y="634866"/>
                  </a:moveTo>
                  <a:cubicBezTo>
                    <a:pt x="0" y="284239"/>
                    <a:pt x="284239" y="0"/>
                    <a:pt x="634866" y="0"/>
                  </a:cubicBezTo>
                  <a:cubicBezTo>
                    <a:pt x="985493" y="0"/>
                    <a:pt x="1269732" y="284239"/>
                    <a:pt x="1269732" y="634866"/>
                  </a:cubicBezTo>
                  <a:cubicBezTo>
                    <a:pt x="1269732" y="985493"/>
                    <a:pt x="985493" y="1269732"/>
                    <a:pt x="634866" y="1269732"/>
                  </a:cubicBezTo>
                  <a:cubicBezTo>
                    <a:pt x="284239" y="1269732"/>
                    <a:pt x="0" y="985493"/>
                    <a:pt x="0" y="634866"/>
                  </a:cubicBez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01188" tIns="201188" rIns="201188" bIns="20118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Управление ЕЗФРСР</a:t>
              </a:r>
              <a:endParaRPr lang="bg-BG" sz="16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 rot="19285714">
              <a:off x="4994491" y="3393291"/>
              <a:ext cx="298663" cy="479676"/>
            </a:xfrm>
            <a:custGeom>
              <a:avLst/>
              <a:gdLst>
                <a:gd name="connsiteX0" fmla="*/ 0 w 298663"/>
                <a:gd name="connsiteY0" fmla="*/ 239838 h 479676"/>
                <a:gd name="connsiteX1" fmla="*/ 149332 w 298663"/>
                <a:gd name="connsiteY1" fmla="*/ 0 h 479676"/>
                <a:gd name="connsiteX2" fmla="*/ 149332 w 298663"/>
                <a:gd name="connsiteY2" fmla="*/ 119919 h 479676"/>
                <a:gd name="connsiteX3" fmla="*/ 298663 w 298663"/>
                <a:gd name="connsiteY3" fmla="*/ 119919 h 479676"/>
                <a:gd name="connsiteX4" fmla="*/ 298663 w 298663"/>
                <a:gd name="connsiteY4" fmla="*/ 359757 h 479676"/>
                <a:gd name="connsiteX5" fmla="*/ 149332 w 298663"/>
                <a:gd name="connsiteY5" fmla="*/ 359757 h 479676"/>
                <a:gd name="connsiteX6" fmla="*/ 149332 w 298663"/>
                <a:gd name="connsiteY6" fmla="*/ 479676 h 479676"/>
                <a:gd name="connsiteX7" fmla="*/ 0 w 298663"/>
                <a:gd name="connsiteY7" fmla="*/ 239838 h 479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8663" h="479676">
                  <a:moveTo>
                    <a:pt x="0" y="239838"/>
                  </a:moveTo>
                  <a:lnTo>
                    <a:pt x="149332" y="0"/>
                  </a:lnTo>
                  <a:lnTo>
                    <a:pt x="149332" y="119919"/>
                  </a:lnTo>
                  <a:lnTo>
                    <a:pt x="298663" y="119919"/>
                  </a:lnTo>
                  <a:lnTo>
                    <a:pt x="298663" y="359757"/>
                  </a:lnTo>
                  <a:lnTo>
                    <a:pt x="149332" y="359757"/>
                  </a:lnTo>
                  <a:lnTo>
                    <a:pt x="149332" y="479676"/>
                  </a:lnTo>
                  <a:lnTo>
                    <a:pt x="0" y="239838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0" tIns="95935" rIns="89598" bIns="95934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192983" y="2397685"/>
              <a:ext cx="1269732" cy="1269732"/>
            </a:xfrm>
            <a:custGeom>
              <a:avLst/>
              <a:gdLst>
                <a:gd name="connsiteX0" fmla="*/ 0 w 1269732"/>
                <a:gd name="connsiteY0" fmla="*/ 634866 h 1269732"/>
                <a:gd name="connsiteX1" fmla="*/ 634866 w 1269732"/>
                <a:gd name="connsiteY1" fmla="*/ 0 h 1269732"/>
                <a:gd name="connsiteX2" fmla="*/ 1269732 w 1269732"/>
                <a:gd name="connsiteY2" fmla="*/ 634866 h 1269732"/>
                <a:gd name="connsiteX3" fmla="*/ 634866 w 1269732"/>
                <a:gd name="connsiteY3" fmla="*/ 1269732 h 1269732"/>
                <a:gd name="connsiteX4" fmla="*/ 0 w 1269732"/>
                <a:gd name="connsiteY4" fmla="*/ 634866 h 126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732" h="1269732">
                  <a:moveTo>
                    <a:pt x="0" y="634866"/>
                  </a:moveTo>
                  <a:cubicBezTo>
                    <a:pt x="0" y="284239"/>
                    <a:pt x="284239" y="0"/>
                    <a:pt x="634866" y="0"/>
                  </a:cubicBezTo>
                  <a:cubicBezTo>
                    <a:pt x="985493" y="0"/>
                    <a:pt x="1269732" y="284239"/>
                    <a:pt x="1269732" y="634866"/>
                  </a:cubicBezTo>
                  <a:cubicBezTo>
                    <a:pt x="1269732" y="985493"/>
                    <a:pt x="985493" y="1269732"/>
                    <a:pt x="634866" y="1269732"/>
                  </a:cubicBezTo>
                  <a:cubicBezTo>
                    <a:pt x="284239" y="1269732"/>
                    <a:pt x="0" y="985493"/>
                    <a:pt x="0" y="634866"/>
                  </a:cubicBez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01188" tIns="201188" rIns="201188" bIns="20118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ЕЗФРСР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  <a:endParaRPr lang="bg-BG" sz="16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 rot="771429">
              <a:off x="5183476" y="4221292"/>
              <a:ext cx="298663" cy="479676"/>
            </a:xfrm>
            <a:custGeom>
              <a:avLst/>
              <a:gdLst>
                <a:gd name="connsiteX0" fmla="*/ 0 w 298663"/>
                <a:gd name="connsiteY0" fmla="*/ 239838 h 479676"/>
                <a:gd name="connsiteX1" fmla="*/ 149332 w 298663"/>
                <a:gd name="connsiteY1" fmla="*/ 0 h 479676"/>
                <a:gd name="connsiteX2" fmla="*/ 149332 w 298663"/>
                <a:gd name="connsiteY2" fmla="*/ 119919 h 479676"/>
                <a:gd name="connsiteX3" fmla="*/ 298663 w 298663"/>
                <a:gd name="connsiteY3" fmla="*/ 119919 h 479676"/>
                <a:gd name="connsiteX4" fmla="*/ 298663 w 298663"/>
                <a:gd name="connsiteY4" fmla="*/ 359757 h 479676"/>
                <a:gd name="connsiteX5" fmla="*/ 149332 w 298663"/>
                <a:gd name="connsiteY5" fmla="*/ 359757 h 479676"/>
                <a:gd name="connsiteX6" fmla="*/ 149332 w 298663"/>
                <a:gd name="connsiteY6" fmla="*/ 479676 h 479676"/>
                <a:gd name="connsiteX7" fmla="*/ 0 w 298663"/>
                <a:gd name="connsiteY7" fmla="*/ 239838 h 479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8663" h="479676">
                  <a:moveTo>
                    <a:pt x="0" y="239838"/>
                  </a:moveTo>
                  <a:lnTo>
                    <a:pt x="149332" y="0"/>
                  </a:lnTo>
                  <a:lnTo>
                    <a:pt x="149332" y="119919"/>
                  </a:lnTo>
                  <a:lnTo>
                    <a:pt x="298663" y="119919"/>
                  </a:lnTo>
                  <a:lnTo>
                    <a:pt x="298663" y="359757"/>
                  </a:lnTo>
                  <a:lnTo>
                    <a:pt x="149332" y="359757"/>
                  </a:lnTo>
                  <a:lnTo>
                    <a:pt x="149332" y="479676"/>
                  </a:lnTo>
                  <a:lnTo>
                    <a:pt x="0" y="239838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-1" tIns="95934" rIns="89599" bIns="95935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5599825" y="4032113"/>
              <a:ext cx="1269732" cy="1269732"/>
            </a:xfrm>
            <a:custGeom>
              <a:avLst/>
              <a:gdLst>
                <a:gd name="connsiteX0" fmla="*/ 0 w 1269732"/>
                <a:gd name="connsiteY0" fmla="*/ 634866 h 1269732"/>
                <a:gd name="connsiteX1" fmla="*/ 634866 w 1269732"/>
                <a:gd name="connsiteY1" fmla="*/ 0 h 1269732"/>
                <a:gd name="connsiteX2" fmla="*/ 1269732 w 1269732"/>
                <a:gd name="connsiteY2" fmla="*/ 634866 h 1269732"/>
                <a:gd name="connsiteX3" fmla="*/ 634866 w 1269732"/>
                <a:gd name="connsiteY3" fmla="*/ 1269732 h 1269732"/>
                <a:gd name="connsiteX4" fmla="*/ 0 w 1269732"/>
                <a:gd name="connsiteY4" fmla="*/ 634866 h 126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732" h="1269732">
                  <a:moveTo>
                    <a:pt x="0" y="634866"/>
                  </a:moveTo>
                  <a:cubicBezTo>
                    <a:pt x="0" y="284239"/>
                    <a:pt x="284239" y="0"/>
                    <a:pt x="634866" y="0"/>
                  </a:cubicBezTo>
                  <a:cubicBezTo>
                    <a:pt x="985493" y="0"/>
                    <a:pt x="1269732" y="284239"/>
                    <a:pt x="1269732" y="634866"/>
                  </a:cubicBezTo>
                  <a:cubicBezTo>
                    <a:pt x="1269732" y="985493"/>
                    <a:pt x="985493" y="1269732"/>
                    <a:pt x="634866" y="1269732"/>
                  </a:cubicBezTo>
                  <a:cubicBezTo>
                    <a:pt x="284239" y="1269732"/>
                    <a:pt x="0" y="985493"/>
                    <a:pt x="0" y="634866"/>
                  </a:cubicBez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01188" tIns="201188" rIns="201188" bIns="20118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ЕФМДР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0,05</a:t>
              </a:r>
              <a:endParaRPr lang="bg-BG" sz="16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 rot="14657143">
              <a:off x="4653950" y="4885297"/>
              <a:ext cx="298663" cy="479676"/>
            </a:xfrm>
            <a:custGeom>
              <a:avLst/>
              <a:gdLst>
                <a:gd name="connsiteX0" fmla="*/ 0 w 298663"/>
                <a:gd name="connsiteY0" fmla="*/ 95935 h 479676"/>
                <a:gd name="connsiteX1" fmla="*/ 149332 w 298663"/>
                <a:gd name="connsiteY1" fmla="*/ 95935 h 479676"/>
                <a:gd name="connsiteX2" fmla="*/ 149332 w 298663"/>
                <a:gd name="connsiteY2" fmla="*/ 0 h 479676"/>
                <a:gd name="connsiteX3" fmla="*/ 298663 w 298663"/>
                <a:gd name="connsiteY3" fmla="*/ 239838 h 479676"/>
                <a:gd name="connsiteX4" fmla="*/ 149332 w 298663"/>
                <a:gd name="connsiteY4" fmla="*/ 479676 h 479676"/>
                <a:gd name="connsiteX5" fmla="*/ 149332 w 298663"/>
                <a:gd name="connsiteY5" fmla="*/ 383741 h 479676"/>
                <a:gd name="connsiteX6" fmla="*/ 0 w 298663"/>
                <a:gd name="connsiteY6" fmla="*/ 383741 h 479676"/>
                <a:gd name="connsiteX7" fmla="*/ 0 w 298663"/>
                <a:gd name="connsiteY7" fmla="*/ 95935 h 479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8663" h="479676">
                  <a:moveTo>
                    <a:pt x="0" y="95935"/>
                  </a:moveTo>
                  <a:lnTo>
                    <a:pt x="149332" y="95935"/>
                  </a:lnTo>
                  <a:lnTo>
                    <a:pt x="149332" y="0"/>
                  </a:lnTo>
                  <a:lnTo>
                    <a:pt x="298663" y="239838"/>
                  </a:lnTo>
                  <a:lnTo>
                    <a:pt x="149332" y="479676"/>
                  </a:lnTo>
                  <a:lnTo>
                    <a:pt x="149332" y="383741"/>
                  </a:lnTo>
                  <a:lnTo>
                    <a:pt x="0" y="383741"/>
                  </a:lnTo>
                  <a:lnTo>
                    <a:pt x="0" y="95935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-1" tIns="95935" rIns="89599" bIns="95934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569791" y="5323735"/>
              <a:ext cx="1269732" cy="1269732"/>
            </a:xfrm>
            <a:custGeom>
              <a:avLst/>
              <a:gdLst>
                <a:gd name="connsiteX0" fmla="*/ 0 w 1269732"/>
                <a:gd name="connsiteY0" fmla="*/ 634866 h 1269732"/>
                <a:gd name="connsiteX1" fmla="*/ 634866 w 1269732"/>
                <a:gd name="connsiteY1" fmla="*/ 0 h 1269732"/>
                <a:gd name="connsiteX2" fmla="*/ 1269732 w 1269732"/>
                <a:gd name="connsiteY2" fmla="*/ 634866 h 1269732"/>
                <a:gd name="connsiteX3" fmla="*/ 634866 w 1269732"/>
                <a:gd name="connsiteY3" fmla="*/ 1269732 h 1269732"/>
                <a:gd name="connsiteX4" fmla="*/ 0 w 1269732"/>
                <a:gd name="connsiteY4" fmla="*/ 634866 h 126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732" h="1269732">
                  <a:moveTo>
                    <a:pt x="0" y="634866"/>
                  </a:moveTo>
                  <a:cubicBezTo>
                    <a:pt x="0" y="284239"/>
                    <a:pt x="284239" y="0"/>
                    <a:pt x="634866" y="0"/>
                  </a:cubicBezTo>
                  <a:cubicBezTo>
                    <a:pt x="985493" y="0"/>
                    <a:pt x="1269732" y="284239"/>
                    <a:pt x="1269732" y="634866"/>
                  </a:cubicBezTo>
                  <a:cubicBezTo>
                    <a:pt x="1269732" y="985493"/>
                    <a:pt x="985493" y="1269732"/>
                    <a:pt x="634866" y="1269732"/>
                  </a:cubicBezTo>
                  <a:cubicBezTo>
                    <a:pt x="284239" y="1269732"/>
                    <a:pt x="0" y="985493"/>
                    <a:pt x="0" y="634866"/>
                  </a:cubicBez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01188" tIns="201188" rIns="201188" bIns="20118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ЕФРР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ОПОС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60 €/ХА</a:t>
              </a:r>
              <a:endParaRPr lang="bg-BG" sz="16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 rot="29014133">
              <a:off x="3846603" y="4909060"/>
              <a:ext cx="298664" cy="479677"/>
            </a:xfrm>
            <a:custGeom>
              <a:avLst/>
              <a:gdLst>
                <a:gd name="connsiteX0" fmla="*/ 0 w 298663"/>
                <a:gd name="connsiteY0" fmla="*/ 95935 h 479676"/>
                <a:gd name="connsiteX1" fmla="*/ 149332 w 298663"/>
                <a:gd name="connsiteY1" fmla="*/ 95935 h 479676"/>
                <a:gd name="connsiteX2" fmla="*/ 149332 w 298663"/>
                <a:gd name="connsiteY2" fmla="*/ 0 h 479676"/>
                <a:gd name="connsiteX3" fmla="*/ 298663 w 298663"/>
                <a:gd name="connsiteY3" fmla="*/ 239838 h 479676"/>
                <a:gd name="connsiteX4" fmla="*/ 149332 w 298663"/>
                <a:gd name="connsiteY4" fmla="*/ 479676 h 479676"/>
                <a:gd name="connsiteX5" fmla="*/ 149332 w 298663"/>
                <a:gd name="connsiteY5" fmla="*/ 383741 h 479676"/>
                <a:gd name="connsiteX6" fmla="*/ 0 w 298663"/>
                <a:gd name="connsiteY6" fmla="*/ 383741 h 479676"/>
                <a:gd name="connsiteX7" fmla="*/ 0 w 298663"/>
                <a:gd name="connsiteY7" fmla="*/ 95935 h 479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8663" h="479676">
                  <a:moveTo>
                    <a:pt x="298663" y="383741"/>
                  </a:moveTo>
                  <a:lnTo>
                    <a:pt x="149331" y="383741"/>
                  </a:lnTo>
                  <a:lnTo>
                    <a:pt x="149331" y="479676"/>
                  </a:lnTo>
                  <a:lnTo>
                    <a:pt x="0" y="239838"/>
                  </a:lnTo>
                  <a:lnTo>
                    <a:pt x="149331" y="0"/>
                  </a:lnTo>
                  <a:lnTo>
                    <a:pt x="149331" y="95935"/>
                  </a:lnTo>
                  <a:lnTo>
                    <a:pt x="298663" y="95935"/>
                  </a:lnTo>
                  <a:lnTo>
                    <a:pt x="298663" y="383741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89600" tIns="95934" rIns="-1" bIns="95936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2917745" y="5323735"/>
              <a:ext cx="1269732" cy="1269732"/>
            </a:xfrm>
            <a:custGeom>
              <a:avLst/>
              <a:gdLst>
                <a:gd name="connsiteX0" fmla="*/ 0 w 1269732"/>
                <a:gd name="connsiteY0" fmla="*/ 634866 h 1269732"/>
                <a:gd name="connsiteX1" fmla="*/ 634866 w 1269732"/>
                <a:gd name="connsiteY1" fmla="*/ 0 h 1269732"/>
                <a:gd name="connsiteX2" fmla="*/ 1269732 w 1269732"/>
                <a:gd name="connsiteY2" fmla="*/ 634866 h 1269732"/>
                <a:gd name="connsiteX3" fmla="*/ 634866 w 1269732"/>
                <a:gd name="connsiteY3" fmla="*/ 1269732 h 1269732"/>
                <a:gd name="connsiteX4" fmla="*/ 0 w 1269732"/>
                <a:gd name="connsiteY4" fmla="*/ 634866 h 126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732" h="1269732">
                  <a:moveTo>
                    <a:pt x="0" y="634866"/>
                  </a:moveTo>
                  <a:cubicBezTo>
                    <a:pt x="0" y="284239"/>
                    <a:pt x="284239" y="0"/>
                    <a:pt x="634866" y="0"/>
                  </a:cubicBezTo>
                  <a:cubicBezTo>
                    <a:pt x="985493" y="0"/>
                    <a:pt x="1269732" y="284239"/>
                    <a:pt x="1269732" y="634866"/>
                  </a:cubicBezTo>
                  <a:cubicBezTo>
                    <a:pt x="1269732" y="985493"/>
                    <a:pt x="985493" y="1269732"/>
                    <a:pt x="634866" y="1269732"/>
                  </a:cubicBezTo>
                  <a:cubicBezTo>
                    <a:pt x="284239" y="1269732"/>
                    <a:pt x="0" y="985493"/>
                    <a:pt x="0" y="634866"/>
                  </a:cubicBez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01188" tIns="201188" rIns="201188" bIns="20118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ЕФРР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ОПИК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1,5</a:t>
              </a:r>
              <a:endParaRPr lang="bg-BG" sz="16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20828571">
              <a:off x="3275129" y="4221291"/>
              <a:ext cx="298664" cy="479677"/>
            </a:xfrm>
            <a:custGeom>
              <a:avLst/>
              <a:gdLst>
                <a:gd name="connsiteX0" fmla="*/ 0 w 298663"/>
                <a:gd name="connsiteY0" fmla="*/ 239838 h 479676"/>
                <a:gd name="connsiteX1" fmla="*/ 149332 w 298663"/>
                <a:gd name="connsiteY1" fmla="*/ 0 h 479676"/>
                <a:gd name="connsiteX2" fmla="*/ 149332 w 298663"/>
                <a:gd name="connsiteY2" fmla="*/ 119919 h 479676"/>
                <a:gd name="connsiteX3" fmla="*/ 298663 w 298663"/>
                <a:gd name="connsiteY3" fmla="*/ 119919 h 479676"/>
                <a:gd name="connsiteX4" fmla="*/ 298663 w 298663"/>
                <a:gd name="connsiteY4" fmla="*/ 359757 h 479676"/>
                <a:gd name="connsiteX5" fmla="*/ 149332 w 298663"/>
                <a:gd name="connsiteY5" fmla="*/ 359757 h 479676"/>
                <a:gd name="connsiteX6" fmla="*/ 149332 w 298663"/>
                <a:gd name="connsiteY6" fmla="*/ 479676 h 479676"/>
                <a:gd name="connsiteX7" fmla="*/ 0 w 298663"/>
                <a:gd name="connsiteY7" fmla="*/ 239838 h 479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8663" h="479676">
                  <a:moveTo>
                    <a:pt x="298663" y="239838"/>
                  </a:moveTo>
                  <a:lnTo>
                    <a:pt x="149331" y="479676"/>
                  </a:lnTo>
                  <a:lnTo>
                    <a:pt x="149331" y="359757"/>
                  </a:lnTo>
                  <a:lnTo>
                    <a:pt x="0" y="359757"/>
                  </a:lnTo>
                  <a:lnTo>
                    <a:pt x="0" y="119919"/>
                  </a:lnTo>
                  <a:lnTo>
                    <a:pt x="149331" y="119919"/>
                  </a:lnTo>
                  <a:lnTo>
                    <a:pt x="149331" y="0"/>
                  </a:lnTo>
                  <a:lnTo>
                    <a:pt x="298663" y="239838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89599" tIns="95935" rIns="0" bIns="95935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887712" y="4032113"/>
              <a:ext cx="1269732" cy="1269732"/>
            </a:xfrm>
            <a:custGeom>
              <a:avLst/>
              <a:gdLst>
                <a:gd name="connsiteX0" fmla="*/ 0 w 1269732"/>
                <a:gd name="connsiteY0" fmla="*/ 634866 h 1269732"/>
                <a:gd name="connsiteX1" fmla="*/ 634866 w 1269732"/>
                <a:gd name="connsiteY1" fmla="*/ 0 h 1269732"/>
                <a:gd name="connsiteX2" fmla="*/ 1269732 w 1269732"/>
                <a:gd name="connsiteY2" fmla="*/ 634866 h 1269732"/>
                <a:gd name="connsiteX3" fmla="*/ 634866 w 1269732"/>
                <a:gd name="connsiteY3" fmla="*/ 1269732 h 1269732"/>
                <a:gd name="connsiteX4" fmla="*/ 0 w 1269732"/>
                <a:gd name="connsiteY4" fmla="*/ 634866 h 126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732" h="1269732">
                  <a:moveTo>
                    <a:pt x="0" y="634866"/>
                  </a:moveTo>
                  <a:cubicBezTo>
                    <a:pt x="0" y="284239"/>
                    <a:pt x="284239" y="0"/>
                    <a:pt x="634866" y="0"/>
                  </a:cubicBezTo>
                  <a:cubicBezTo>
                    <a:pt x="985493" y="0"/>
                    <a:pt x="1269732" y="284239"/>
                    <a:pt x="1269732" y="634866"/>
                  </a:cubicBezTo>
                  <a:cubicBezTo>
                    <a:pt x="1269732" y="985493"/>
                    <a:pt x="985493" y="1269732"/>
                    <a:pt x="634866" y="1269732"/>
                  </a:cubicBezTo>
                  <a:cubicBezTo>
                    <a:pt x="284239" y="1269732"/>
                    <a:pt x="0" y="985493"/>
                    <a:pt x="0" y="634866"/>
                  </a:cubicBez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01188" tIns="201188" rIns="201188" bIns="20118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ЕФРР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ОПНОИР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0,5</a:t>
              </a:r>
              <a:endParaRPr lang="bg-BG" sz="16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23914286">
              <a:off x="3464115" y="3393291"/>
              <a:ext cx="298664" cy="479676"/>
            </a:xfrm>
            <a:custGeom>
              <a:avLst/>
              <a:gdLst>
                <a:gd name="connsiteX0" fmla="*/ 0 w 298663"/>
                <a:gd name="connsiteY0" fmla="*/ 239838 h 479676"/>
                <a:gd name="connsiteX1" fmla="*/ 149332 w 298663"/>
                <a:gd name="connsiteY1" fmla="*/ 0 h 479676"/>
                <a:gd name="connsiteX2" fmla="*/ 149332 w 298663"/>
                <a:gd name="connsiteY2" fmla="*/ 119919 h 479676"/>
                <a:gd name="connsiteX3" fmla="*/ 298663 w 298663"/>
                <a:gd name="connsiteY3" fmla="*/ 119919 h 479676"/>
                <a:gd name="connsiteX4" fmla="*/ 298663 w 298663"/>
                <a:gd name="connsiteY4" fmla="*/ 359757 h 479676"/>
                <a:gd name="connsiteX5" fmla="*/ 149332 w 298663"/>
                <a:gd name="connsiteY5" fmla="*/ 359757 h 479676"/>
                <a:gd name="connsiteX6" fmla="*/ 149332 w 298663"/>
                <a:gd name="connsiteY6" fmla="*/ 479676 h 479676"/>
                <a:gd name="connsiteX7" fmla="*/ 0 w 298663"/>
                <a:gd name="connsiteY7" fmla="*/ 239838 h 479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8663" h="479676">
                  <a:moveTo>
                    <a:pt x="298663" y="239838"/>
                  </a:moveTo>
                  <a:lnTo>
                    <a:pt x="149331" y="479676"/>
                  </a:lnTo>
                  <a:lnTo>
                    <a:pt x="149331" y="359757"/>
                  </a:lnTo>
                  <a:lnTo>
                    <a:pt x="0" y="359757"/>
                  </a:lnTo>
                  <a:lnTo>
                    <a:pt x="0" y="119919"/>
                  </a:lnTo>
                  <a:lnTo>
                    <a:pt x="149331" y="119919"/>
                  </a:lnTo>
                  <a:lnTo>
                    <a:pt x="149331" y="0"/>
                  </a:lnTo>
                  <a:lnTo>
                    <a:pt x="298663" y="239838"/>
                  </a:lnTo>
                  <a:close/>
                </a:path>
              </a:pathLst>
            </a:cu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89598" tIns="95935" rIns="1" bIns="95934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500" kern="120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2255326" y="2421488"/>
              <a:ext cx="1269732" cy="1269732"/>
            </a:xfrm>
            <a:custGeom>
              <a:avLst/>
              <a:gdLst>
                <a:gd name="connsiteX0" fmla="*/ 0 w 1269732"/>
                <a:gd name="connsiteY0" fmla="*/ 634866 h 1269732"/>
                <a:gd name="connsiteX1" fmla="*/ 634866 w 1269732"/>
                <a:gd name="connsiteY1" fmla="*/ 0 h 1269732"/>
                <a:gd name="connsiteX2" fmla="*/ 1269732 w 1269732"/>
                <a:gd name="connsiteY2" fmla="*/ 634866 h 1269732"/>
                <a:gd name="connsiteX3" fmla="*/ 634866 w 1269732"/>
                <a:gd name="connsiteY3" fmla="*/ 1269732 h 1269732"/>
                <a:gd name="connsiteX4" fmla="*/ 0 w 1269732"/>
                <a:gd name="connsiteY4" fmla="*/ 634866 h 126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9732" h="1269732">
                  <a:moveTo>
                    <a:pt x="0" y="634866"/>
                  </a:moveTo>
                  <a:cubicBezTo>
                    <a:pt x="0" y="284239"/>
                    <a:pt x="284239" y="0"/>
                    <a:pt x="634866" y="0"/>
                  </a:cubicBezTo>
                  <a:cubicBezTo>
                    <a:pt x="985493" y="0"/>
                    <a:pt x="1269732" y="284239"/>
                    <a:pt x="1269732" y="634866"/>
                  </a:cubicBezTo>
                  <a:cubicBezTo>
                    <a:pt x="1269732" y="985493"/>
                    <a:pt x="985493" y="1269732"/>
                    <a:pt x="634866" y="1269732"/>
                  </a:cubicBezTo>
                  <a:cubicBezTo>
                    <a:pt x="284239" y="1269732"/>
                    <a:pt x="0" y="985493"/>
                    <a:pt x="0" y="634866"/>
                  </a:cubicBez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01188" tIns="201188" rIns="201188" bIns="20118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ЕСФ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0,76</a:t>
              </a:r>
              <a:endParaRPr lang="bg-BG" sz="16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43183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ПРОЦЕДУРА НА ИЗБОР НА СТРАТЕГИИ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503926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Обявяване </a:t>
            </a:r>
            <a:r>
              <a:rPr lang="ru-RU" sz="2000" b="1" dirty="0"/>
              <a:t>на покана за прием на стратегии</a:t>
            </a:r>
            <a:r>
              <a:rPr lang="ru-RU" sz="2000" dirty="0"/>
              <a:t>, в която са посочени и критериите за избор и тяхната тежест (МЗХ</a:t>
            </a:r>
            <a:r>
              <a:rPr lang="ru-RU" sz="20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 smtClean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000" b="1" dirty="0" smtClean="0"/>
              <a:t>Комисия </a:t>
            </a:r>
            <a:r>
              <a:rPr lang="ru-RU" sz="2000" b="1" dirty="0"/>
              <a:t>за избор </a:t>
            </a:r>
            <a:r>
              <a:rPr lang="ru-RU" sz="2000" dirty="0"/>
              <a:t>– МС, МЗХ, ДФЗ, УО на другите програми, външни оценители. </a:t>
            </a:r>
            <a:r>
              <a:rPr lang="ru-RU" sz="2000" dirty="0" smtClean="0"/>
              <a:t>Срок </a:t>
            </a:r>
            <a:r>
              <a:rPr lang="ru-RU" sz="2000" dirty="0"/>
              <a:t>за оценка на стратегиите – до 2 месеца от назначаване на комисията: 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ru-RU" sz="2000" dirty="0" smtClean="0"/>
              <a:t>Проверка </a:t>
            </a:r>
            <a:r>
              <a:rPr lang="ru-RU" sz="2000" dirty="0"/>
              <a:t>за административно съответствие и допустимост на </a:t>
            </a:r>
            <a:r>
              <a:rPr lang="ru-RU" sz="2000" dirty="0" smtClean="0"/>
              <a:t>заявленията; 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ru-RU" sz="2000" dirty="0" smtClean="0"/>
              <a:t>Техническа </a:t>
            </a:r>
            <a:r>
              <a:rPr lang="ru-RU" sz="2000" dirty="0"/>
              <a:t>оценка на постъпилите стратегии по определените критерии. </a:t>
            </a:r>
            <a:endParaRPr lang="ru-RU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Сключване </a:t>
            </a:r>
            <a:r>
              <a:rPr lang="ru-RU" sz="2000" b="1" dirty="0"/>
              <a:t>на договор </a:t>
            </a:r>
            <a:r>
              <a:rPr lang="ru-RU" sz="2000" dirty="0"/>
              <a:t>между МИГ и УО на програмите, които финансират стратегията – за одобрените стратегии.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ПРОЦЕДУРА НА ИЗБОР НА СТРАТЕГИИ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503926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Обявяване </a:t>
            </a:r>
            <a:r>
              <a:rPr lang="ru-RU" sz="2000" b="1" dirty="0"/>
              <a:t>на покана за прием на стратегии</a:t>
            </a:r>
            <a:r>
              <a:rPr lang="ru-RU" sz="2000" dirty="0"/>
              <a:t>, в която са посочени и критериите за избор и тяхната тежест (МЗХ</a:t>
            </a:r>
            <a:r>
              <a:rPr lang="ru-RU" sz="20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 smtClean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000" b="1" dirty="0" smtClean="0"/>
              <a:t>Комисия </a:t>
            </a:r>
            <a:r>
              <a:rPr lang="ru-RU" sz="2000" b="1" dirty="0"/>
              <a:t>за избор </a:t>
            </a:r>
            <a:r>
              <a:rPr lang="ru-RU" sz="2000" dirty="0"/>
              <a:t>– МС, МЗХ, ДФЗ, УО на другите програми, външни оценители. </a:t>
            </a:r>
            <a:r>
              <a:rPr lang="ru-RU" sz="2000" dirty="0" smtClean="0"/>
              <a:t>Срок </a:t>
            </a:r>
            <a:r>
              <a:rPr lang="ru-RU" sz="2000" dirty="0"/>
              <a:t>за оценка на стратегиите – до 2 месеца от назначаване на комисията: 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ru-RU" sz="2000" dirty="0" smtClean="0"/>
              <a:t>Проверка </a:t>
            </a:r>
            <a:r>
              <a:rPr lang="ru-RU" sz="2000" dirty="0"/>
              <a:t>за административно съответствие и допустимост на </a:t>
            </a:r>
            <a:r>
              <a:rPr lang="ru-RU" sz="2000" dirty="0" smtClean="0"/>
              <a:t>заявленията; 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ru-RU" sz="2000" dirty="0" smtClean="0"/>
              <a:t>Техническа </a:t>
            </a:r>
            <a:r>
              <a:rPr lang="ru-RU" sz="2000" dirty="0"/>
              <a:t>оценка на постъпилите стратегии по определените критерии. </a:t>
            </a:r>
            <a:endParaRPr lang="ru-RU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Сключване </a:t>
            </a:r>
            <a:r>
              <a:rPr lang="ru-RU" sz="2000" b="1" dirty="0"/>
              <a:t>на договор </a:t>
            </a:r>
            <a:r>
              <a:rPr lang="ru-RU" sz="2000" dirty="0"/>
              <a:t>между МИГ и УО на програмите, които финансират стратегията – за одобрените стратегии.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46070" cy="213786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СтратегияТА за ВОДЕНО ОТ ОБЩНОСТТА местно развитие – инструмент за финансиране на проекти на бенефициенти от територията на МИГ </a:t>
            </a:r>
            <a:r>
              <a:rPr lang="bg-BG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“струма”</a:t>
            </a:r>
            <a:endParaRPr lang="en-US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КАКВО МОЖЕ ДА СЕ КАНДИДАТСТВА?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38425"/>
            <a:ext cx="8246070" cy="5344675"/>
          </a:xfrm>
        </p:spPr>
        <p:txBody>
          <a:bodyPr>
            <a:normAutofit fontScale="70000" lnSpcReduction="20000"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bg-BG" b="1" dirty="0" smtClean="0"/>
              <a:t>Дейностите, включени в проектите трябва да допринасят за постигане на целите на подхода ВОМР и на СМР: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Насърчаване на социалното приобщаване и намаляване на бедността;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Интегриран подход към околната среда чрез съхраняване и опазване на околната среда и насърчаване на ресурсната ефективност, включително дейности за превенция и управление на риска и за използване потенциала на културното наследство;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Фокусиране върху иновациите чрез насърчаване на въвеждането им в практиката;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Насърчаване на устойчивата и качествената заетост и подкрепа за мобилността на работната сила;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Повишаване на конкурентоспособността на местните икономики и възможности за създаване на местен бизнес, включително чрез диверсификация, алтернативни дейности и устойчиво производство на аквакултури;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Подобряване на качеството на образованието и повишаване квалификацията на населението.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ДОПУСТИМИ БЕНЕФИЦИЕНТИ ПО СВОМР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503926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000" dirty="0" smtClean="0"/>
              <a:t>Допустими бенефициенти по програмите, които финансират стратегията (ПРСР, ОПИК, ОПРЧР, ОПНОИР, ОПОС, ОПРР, ПМДР), от територията на МИГ </a:t>
            </a:r>
            <a:r>
              <a:rPr lang="bg-BG" sz="2000" dirty="0" smtClean="0"/>
              <a:t>“Струма”</a:t>
            </a:r>
            <a:r>
              <a:rPr lang="ru-RU" sz="2000" dirty="0" smtClean="0"/>
              <a:t>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2000" dirty="0" smtClean="0"/>
              <a:t>Земеделски производители и организации на производители;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2000" dirty="0" smtClean="0"/>
              <a:t>Юридически лица, регистрирани по ТЗ или ЗК;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sz="2000" dirty="0" smtClean="0"/>
              <a:t>Читалища и други НПО;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sz="2000" dirty="0" smtClean="0"/>
              <a:t>Образователни и културни институции;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2000" dirty="0" smtClean="0"/>
              <a:t>Общините Симитли, Кресна и Струмяни;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sz="2000" dirty="0" smtClean="0"/>
              <a:t>Самата МИГ.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ДОПУСТИМИ БЕНЕФИЦИЕНТИ ПО СВОМР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5039265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Условия, на които трябва да отговарят бенефициентите и проектите: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Да имат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постоянен адрес </a:t>
            </a:r>
            <a:r>
              <a:rPr lang="ru-RU" dirty="0" smtClean="0"/>
              <a:t>- за физическите лица, 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седалище и адрес на управление </a:t>
            </a:r>
            <a:r>
              <a:rPr lang="ru-RU" dirty="0" smtClean="0"/>
              <a:t>– за юридическите лица на територията на действие на МИГ  </a:t>
            </a:r>
            <a:r>
              <a:rPr lang="bg-BG" dirty="0" smtClean="0"/>
              <a:t>“Струма” </a:t>
            </a:r>
            <a:r>
              <a:rPr lang="ru-RU" dirty="0" smtClean="0"/>
              <a:t>(общините Симитли, Кресна и Струмяни);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Не са обявени в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несъстоятелност, ликвидация, нямат задължения, не са в конфликт на интереси </a:t>
            </a:r>
            <a:r>
              <a:rPr lang="ru-RU" dirty="0" smtClean="0"/>
              <a:t>и др.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Проектите да се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изпълняват на територията </a:t>
            </a:r>
            <a:r>
              <a:rPr lang="ru-RU" dirty="0" smtClean="0"/>
              <a:t>на МИГ </a:t>
            </a:r>
            <a:r>
              <a:rPr lang="bg-BG" dirty="0" smtClean="0"/>
              <a:t>“Струма”</a:t>
            </a:r>
            <a:r>
              <a:rPr lang="ru-RU" dirty="0" smtClean="0"/>
              <a:t>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Проектите трябва да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допринасят за постигането </a:t>
            </a:r>
            <a:r>
              <a:rPr lang="ru-RU" dirty="0" smtClean="0"/>
              <a:t>на целите на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СМР</a:t>
            </a:r>
            <a:r>
              <a:rPr lang="ru-RU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 НА ПРОЕКТИ КЪМ СВОМР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38425"/>
            <a:ext cx="8246070" cy="5344675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Максимален размер </a:t>
            </a:r>
            <a:r>
              <a:rPr lang="ru-RU" sz="3000" dirty="0" smtClean="0"/>
              <a:t>на допустимите разходи за проект към стратегията за ВОМР е: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3000" dirty="0" smtClean="0"/>
              <a:t>До  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200 000 евро за проекти, финансирани от ПРСР, ПМДР, ОПИК, ОПРЧР и ОПНОИР</a:t>
            </a:r>
            <a:r>
              <a:rPr lang="ru-RU" sz="3000" dirty="0" smtClean="0"/>
              <a:t>;</a:t>
            </a:r>
            <a:r>
              <a:rPr lang="ru-RU" sz="3000" b="1" dirty="0" smtClean="0"/>
              <a:t>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 в насоките за кандидатстване на УО на ОПОС 2014-2020 г. </a:t>
            </a:r>
            <a:r>
              <a:rPr lang="ru-RU" sz="3000" dirty="0" smtClean="0"/>
              <a:t>за проекти, финансирани от ОПОС.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ru-RU" sz="30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3000" b="1" dirty="0" smtClean="0"/>
              <a:t>Интензитет на финансиране: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3000" b="1" dirty="0" smtClean="0"/>
              <a:t>До 100%, </a:t>
            </a:r>
            <a:r>
              <a:rPr lang="ru-RU" sz="3000" dirty="0" smtClean="0"/>
              <a:t>в зависимост от </a:t>
            </a:r>
            <a:r>
              <a:rPr lang="bg-BG" sz="3000" dirty="0" smtClean="0"/>
              <a:t>получателя и от конкретната дейност, за която се предоставя финансиране, както и от приложимия режим на държавна помощ.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финансиране от ЕЗФРСР: от 70% до 100% </a:t>
            </a:r>
            <a:r>
              <a:rPr lang="bg-BG" sz="3000" dirty="0" smtClean="0"/>
              <a:t>в зависимост от това дали проекта генерира или не приходи; размерът на БФП не може да надвишава утвърденият рамер по съответната мярка в ПРСР 2014 – 2020 г.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финансиране от фонд, различен от ЕЗФРСР: </a:t>
            </a:r>
            <a:r>
              <a:rPr lang="bg-BG" sz="3000" dirty="0" smtClean="0"/>
              <a:t>интензитетът </a:t>
            </a:r>
            <a:r>
              <a:rPr lang="bg-BG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 определя в съответната програма</a:t>
            </a:r>
            <a:r>
              <a:rPr lang="bg-BG" sz="3000" dirty="0" smtClean="0"/>
              <a:t>.</a:t>
            </a:r>
          </a:p>
          <a:p>
            <a:pPr lvl="1"/>
            <a:endParaRPr lang="bg-BG" dirty="0" smtClean="0"/>
          </a:p>
          <a:p>
            <a:endParaRPr lang="ru-RU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МИГ “СТРУМА” – ТЕХНИЧЕСКА ПОМОЩ ПО ПОДМЯРКА 19.1 НА ПРСР 2014 – 2020 Г.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443835"/>
            <a:ext cx="8551480" cy="5039265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/>
              <a:t>Одобрено заявление по втората покана на подмярка 19.1.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900" b="1" dirty="0" smtClean="0"/>
              <a:t>Сключен договор за безвъзмездна финансова помощ № РД -50 -105 от 17.08.2016 г.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900" b="1" dirty="0" smtClean="0"/>
              <a:t>Стойност на договора: 48 895.75 лева (100% БФП).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900" b="1" dirty="0" smtClean="0"/>
              <a:t>Период на изпълнение: 17.08.2016 г. – 17.02.2017 г.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900" b="1" dirty="0" smtClean="0"/>
              <a:t>Краен срок за подаване на Стратегия за ВОМР </a:t>
            </a:r>
            <a:r>
              <a:rPr lang="ru-RU" sz="2900" dirty="0" smtClean="0"/>
              <a:t>– до 31 май 2017 г.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900" b="1" dirty="0" smtClean="0"/>
              <a:t>Бенефициент: Община Симитли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900" b="1" dirty="0" smtClean="0"/>
              <a:t>Партньори: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2900" dirty="0" smtClean="0"/>
              <a:t>Община Кресна;  Община Струмяни;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sz="2900" dirty="0" smtClean="0"/>
              <a:t>ЕТ „ЕЛКА ГИЗДОВА - СОРЕЛИ”; „ДАР” ООД; „ЕВРОМАР” ЕООД;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sz="2900" dirty="0" smtClean="0"/>
              <a:t>НЧ „Свети Климент Охридски - 1922”; Сдружение „ТД СИНАНИЦА 2000”; Сдружение „ЗА ПРОМЯНА”</a:t>
            </a:r>
            <a:r>
              <a:rPr lang="ru-RU" sz="2900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МЕРКИ, КОИТО ЩЕ БЪДАТ ВКЛЮЧЕНИ В СТРАТЕГИЯТА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46070" cy="519197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Избрани в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ПРСР 2014-2020 г.</a:t>
            </a:r>
            <a:r>
              <a:rPr lang="ru-RU" dirty="0" smtClean="0"/>
              <a:t>;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Избрани в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другите програми, които ще финансират стратегията – ОПРЧР, ОПИК, ОПОС, ОПРР, ПМДР и ОПНОИР</a:t>
            </a:r>
            <a:r>
              <a:rPr lang="ru-RU" dirty="0" smtClean="0"/>
              <a:t>;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са включени в ПРСР 2014-2020 г., </a:t>
            </a:r>
            <a:r>
              <a:rPr lang="ru-RU" dirty="0" smtClean="0"/>
              <a:t>но съответстват на целите на Регламент (EC) № 1305/2013: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Насърчаване на конкурентоспособността на селското стопанство;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Осигуряване на устойчивото управление на природните ресурси и на дейности, свързани с климата;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Постигане на балансирано териториално развитие на икономиките и общностите в селските райони, включително създаването и поддържането на заетост. </a:t>
            </a:r>
          </a:p>
          <a:p>
            <a:pPr lvl="1">
              <a:buNone/>
            </a:pPr>
            <a:endParaRPr lang="bg-BG" dirty="0" smtClean="0"/>
          </a:p>
          <a:p>
            <a:endParaRPr lang="ru-RU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ДОПУСТИМИ МЕРКИ ЗА ПРОЕКТИ, ФИНАНСИРАНИ ОТ ЕЗФРСР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46070" cy="519197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bg-BG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Развитие и стимулиране на предприемачество и устойчив бизнес;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Развитие на динамична жизнена среда и подобряване качеството на живот чрез развитие на хоризонтални и междусекторни партньорства и взаимодействие за инициативи от общ интерес;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Развитие на практики и модели за добро управление и участие на заинтересованите страни в развитието на територията като основа за териториално развитие;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Развитие на териториална идентичност, маркетинг и марки на база на специфичния териториален потенциал и продукти от местен характер.</a:t>
            </a:r>
          </a:p>
          <a:p>
            <a:pPr lvl="1"/>
            <a:endParaRPr lang="bg-BG" dirty="0" smtClean="0"/>
          </a:p>
          <a:p>
            <a:endParaRPr lang="ru-RU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ДОПУСТИМИ МЕРКИ ЗА ПРОЕКТИ, ФИНАНСИРАНИ ОТ ОПИК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4"/>
            <a:ext cx="8246070" cy="503926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600" dirty="0" smtClean="0"/>
              <a:t>Инвестиции за повишаване на капацитета на малките и средните предприятия (МСП) за пазарно развитие, производителността на труда и намаляване на енергоемкостта и ресурсоемкостта на производството на тези територии;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600" dirty="0" smtClean="0"/>
              <a:t>Насърчаване на иновационната активност, разработването и внедряването на иновации от и на тези територии, както и насърчаване на частните инвестиции в научни изследвания и иновации;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sz="2600" dirty="0" smtClean="0"/>
              <a:t>Подобряване на достъпа до финансиране на МСП и насърчаване създаването на нови устойчиви предприятия, които да осигуряват заетост на местното население и възможности за повишаване на доходите му.</a:t>
            </a:r>
          </a:p>
          <a:p>
            <a:pPr lvl="1"/>
            <a:endParaRPr lang="bg-BG" dirty="0" smtClean="0"/>
          </a:p>
          <a:p>
            <a:endParaRPr lang="ru-RU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ДОПУСТИМИ МЕРКИ ЗА ПРОЕКТИ, ФИНАНСИРАНИ ОТ ОПОС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46070" cy="4886560"/>
          </a:xfrm>
        </p:spPr>
        <p:txBody>
          <a:bodyPr>
            <a:normAutofit/>
          </a:bodyPr>
          <a:lstStyle/>
          <a:p>
            <a:r>
              <a:rPr lang="bg-BG" dirty="0" smtClean="0"/>
              <a:t>Подобряване и поддържане на природозащитното състояние на видове и местообитания от мрежата Натура 2000.</a:t>
            </a:r>
          </a:p>
          <a:p>
            <a:endParaRPr lang="ru-RU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ДОПУСТИМИ МЕРКИ ЗА ПРОЕКТИ, ФИНАНСИРАНИ ОТ ОПРЧР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46070" cy="503926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Преодоляване на силно изразени негативни процеси в обхванатите територии по отношение на пазара на труда и социалното включване;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Устойчива и качествена заетост за уязвими групи;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Мобилност на работната сила, както и повишаване квалификацията на населението за по-голямо съответствие на уменията на търсещите работа с нуждите на бизнеса;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Подобряване качеството на работните места и квалификацията и уменията на заетите;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Подобряване достъпа до социални услуги на различни групи социално изключени или в риск от социално изключване лица.</a:t>
            </a:r>
            <a:endParaRPr lang="ru-RU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ДОПУСТИМИ МЕРКИ ЗА ПРОЕКТИ, ФИНАНСИРАНИ ОТ ОПНОИР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46070" cy="48865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Повишаване на качеството на училищното образование в малките населени места;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Подобряване на достъпа до училищно образование в малките населени места;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Намаляване броя на необхванатите от образователната система, на отпадащите от училище и на ранно/преждевременно напусналите училище.</a:t>
            </a:r>
          </a:p>
          <a:p>
            <a:endParaRPr lang="ru-RU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46070" cy="2137869"/>
          </a:xfrm>
        </p:spPr>
        <p:txBody>
          <a:bodyPr>
            <a:normAutofit/>
          </a:bodyPr>
          <a:lstStyle/>
          <a:p>
            <a:pPr algn="ctr"/>
            <a:r>
              <a:rPr lang="bg-BG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ДОБРИ ПРАКТИКИ НА МЕСТНИ ИНИЦИАТИВНИ ГРУПИ</a:t>
            </a:r>
            <a:endParaRPr lang="en-US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46070" cy="2137869"/>
          </a:xfrm>
        </p:spPr>
        <p:txBody>
          <a:bodyPr>
            <a:normAutofit/>
          </a:bodyPr>
          <a:lstStyle/>
          <a:p>
            <a:pPr algn="ctr"/>
            <a:r>
              <a:rPr lang="ru-RU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ВОДЕНО ОТ ОБЩНОСТТА местно развитие</a:t>
            </a:r>
            <a:endParaRPr lang="en-US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9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КАКВО Е ВОДЕНО ОТ ОБЩНОСТИТЕ МЕСТНО РАЗВИТИЕ?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443835"/>
            <a:ext cx="8551480" cy="4123035"/>
          </a:xfrm>
        </p:spPr>
        <p:txBody>
          <a:bodyPr/>
          <a:lstStyle/>
          <a:p>
            <a:r>
              <a:rPr lang="bg-BG" dirty="0" smtClean="0"/>
              <a:t>Воденото от общността местно развитие 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 метод </a:t>
            </a:r>
            <a:r>
              <a:rPr lang="bg-BG" dirty="0" smtClean="0"/>
              <a:t>за включване на 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партньори</a:t>
            </a:r>
            <a:r>
              <a:rPr lang="bg-BG" dirty="0" smtClean="0"/>
              <a:t> на местно равнище, включително на гражданското общество и местните икономически субекти в 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разработването и прилагането на местни интегрирани стратегии</a:t>
            </a:r>
            <a:r>
              <a:rPr lang="bg-BG" dirty="0" smtClean="0"/>
              <a:t>, които помагат на своите региони и спомагат за 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преход към по-устойчиво бъдеще</a:t>
            </a:r>
            <a:r>
              <a:rPr lang="bg-BG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КАКВО ПРЕДСТАВЛЯВА ВОМР?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443835"/>
            <a:ext cx="8551480" cy="458115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Фокусирано е </a:t>
            </a:r>
            <a:r>
              <a:rPr lang="ru-RU" dirty="0"/>
              <a:t>върху конкретни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подрегионални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области (територии)</a:t>
            </a:r>
            <a:r>
              <a:rPr lang="ru-RU" dirty="0" smtClean="0"/>
              <a:t>;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Водено </a:t>
            </a:r>
            <a:r>
              <a:rPr lang="ru-RU" dirty="0"/>
              <a:t>от общността чрез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местни групи за действие</a:t>
            </a:r>
            <a:r>
              <a:rPr lang="ru-RU" dirty="0"/>
              <a:t>, съставени от представители </a:t>
            </a:r>
            <a:r>
              <a:rPr lang="ru-RU" dirty="0" smtClean="0"/>
              <a:t>на местния публичен </a:t>
            </a:r>
            <a:r>
              <a:rPr lang="ru-RU" dirty="0"/>
              <a:t>и </a:t>
            </a:r>
            <a:r>
              <a:rPr lang="ru-RU" dirty="0" smtClean="0"/>
              <a:t>частен </a:t>
            </a:r>
            <a:r>
              <a:rPr lang="ru-RU" dirty="0"/>
              <a:t>социално-икономически интерес;</a:t>
            </a:r>
          </a:p>
          <a:p>
            <a:endParaRPr lang="ru-RU" dirty="0" smtClean="0"/>
          </a:p>
          <a:p>
            <a:r>
              <a:rPr lang="ru-RU" dirty="0" smtClean="0"/>
              <a:t>Осъществява се чрез </a:t>
            </a:r>
            <a:r>
              <a:rPr lang="ru-RU" dirty="0"/>
              <a:t>интегрирани и многосекторни </a:t>
            </a:r>
            <a:r>
              <a:rPr lang="ru-RU" b="1" dirty="0"/>
              <a:t>стратегии за местно развитие, </a:t>
            </a:r>
            <a:r>
              <a:rPr lang="ru-RU" b="1" dirty="0" smtClean="0"/>
              <a:t>основани </a:t>
            </a:r>
            <a:r>
              <a:rPr lang="ru-RU" b="1" dirty="0"/>
              <a:t>на характеристиките на района</a:t>
            </a:r>
            <a:r>
              <a:rPr lang="ru-RU" dirty="0"/>
              <a:t>, като се имат предвид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местните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потребности </a:t>
            </a: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</a:t>
            </a:r>
            <a:r>
              <a:rPr lang="bg-BG" dirty="0"/>
              <a:t>; </a:t>
            </a:r>
          </a:p>
          <a:p>
            <a:endParaRPr lang="ru-RU" dirty="0" smtClean="0"/>
          </a:p>
          <a:p>
            <a:r>
              <a:rPr lang="ru-RU" dirty="0" smtClean="0"/>
              <a:t>Отчита </a:t>
            </a:r>
            <a:r>
              <a:rPr lang="ru-RU" dirty="0"/>
              <a:t>местните потребности и потенциал, интегрира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иновативни характеристики</a:t>
            </a:r>
            <a:r>
              <a:rPr lang="ru-RU" b="1" dirty="0"/>
              <a:t> </a:t>
            </a:r>
            <a:r>
              <a:rPr lang="ru-RU" dirty="0"/>
              <a:t>в </a:t>
            </a:r>
            <a:r>
              <a:rPr lang="ru-RU" dirty="0" smtClean="0"/>
              <a:t>местния </a:t>
            </a:r>
            <a:r>
              <a:rPr lang="ru-RU" dirty="0"/>
              <a:t>контекст,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изгражда мрежи </a:t>
            </a:r>
            <a:r>
              <a:rPr lang="ru-RU" dirty="0"/>
              <a:t>и – където е целесъобразно –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сътрудничество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632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КАКВА Е ЦЕЛТТА НА ВОМР?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138425"/>
            <a:ext cx="8551480" cy="488656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/>
              <a:t>Основните цели на </a:t>
            </a:r>
            <a:r>
              <a:rPr lang="ru-RU" dirty="0" smtClean="0"/>
              <a:t>подхода ВОМР </a:t>
            </a:r>
            <a:r>
              <a:rPr lang="ru-RU" dirty="0"/>
              <a:t>към ЕСИ фондове са да се опрости и да се разшири </a:t>
            </a:r>
            <a:r>
              <a:rPr lang="ru-RU" dirty="0" smtClean="0"/>
              <a:t>използването му като </a:t>
            </a:r>
            <a:r>
              <a:rPr lang="ru-RU" dirty="0"/>
              <a:t>инструмент за </a:t>
            </a:r>
            <a:r>
              <a:rPr lang="ru-RU" dirty="0" smtClean="0"/>
              <a:t>развитие, който ще: 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Насърчи </a:t>
            </a:r>
            <a:r>
              <a:rPr lang="ru-RU" dirty="0"/>
              <a:t>местните общности да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разработват интегрирани подходи „от долу нагоре“</a:t>
            </a:r>
            <a:r>
              <a:rPr lang="ru-RU" dirty="0" smtClean="0"/>
              <a:t>, </a:t>
            </a:r>
            <a:r>
              <a:rPr lang="ru-RU" dirty="0"/>
              <a:t>когато е необходимо да се реагира на териториални и местни предизвикателства</a:t>
            </a:r>
            <a:r>
              <a:rPr lang="ru-RU" dirty="0" smtClean="0"/>
              <a:t>, </a:t>
            </a:r>
            <a:r>
              <a:rPr lang="bg-BG" dirty="0" smtClean="0"/>
              <a:t>които </a:t>
            </a:r>
            <a:r>
              <a:rPr lang="bg-BG" dirty="0"/>
              <a:t>изискват структурни промени</a:t>
            </a:r>
            <a:r>
              <a:rPr lang="bg-BG" dirty="0" smtClean="0"/>
              <a:t>;</a:t>
            </a:r>
          </a:p>
          <a:p>
            <a:endParaRPr lang="bg-BG" dirty="0"/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Изгражда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капацитет на общността 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стимулира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иновациите </a:t>
            </a:r>
            <a:r>
              <a:rPr lang="ru-RU" dirty="0"/>
              <a:t>(включително </a:t>
            </a:r>
            <a:r>
              <a:rPr lang="ru-RU" dirty="0" smtClean="0"/>
              <a:t>социалните </a:t>
            </a:r>
            <a:r>
              <a:rPr lang="ru-RU" dirty="0"/>
              <a:t>иновации), предприемачеството и капацитета за промяна чрез насърчаване на </a:t>
            </a:r>
            <a:r>
              <a:rPr lang="ru-RU" dirty="0" smtClean="0"/>
              <a:t>развитието </a:t>
            </a:r>
            <a:r>
              <a:rPr lang="ru-RU" dirty="0"/>
              <a:t>и откриването на неизползван потенциал в общностите и териториите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b="1" dirty="0" smtClean="0"/>
              <a:t>Насърчи ангажираността </a:t>
            </a:r>
            <a:r>
              <a:rPr lang="ru-RU" b="1" dirty="0"/>
              <a:t>на общността</a:t>
            </a:r>
            <a:r>
              <a:rPr lang="ru-RU" dirty="0"/>
              <a:t>, като </a:t>
            </a:r>
            <a:r>
              <a:rPr lang="ru-RU" dirty="0" smtClean="0"/>
              <a:t>засилва </a:t>
            </a:r>
            <a:r>
              <a:rPr lang="ru-RU" dirty="0"/>
              <a:t>участието в рамките на </a:t>
            </a:r>
            <a:r>
              <a:rPr lang="ru-RU" dirty="0" smtClean="0"/>
              <a:t>общностите </a:t>
            </a:r>
            <a:r>
              <a:rPr lang="ru-RU" dirty="0"/>
              <a:t>и изграждат усещане за ангажираност и участие, </a:t>
            </a:r>
            <a:r>
              <a:rPr lang="ru-RU" dirty="0" smtClean="0"/>
              <a:t>което може </a:t>
            </a:r>
            <a:r>
              <a:rPr lang="ru-RU" dirty="0"/>
              <a:t>да </a:t>
            </a:r>
            <a:r>
              <a:rPr lang="ru-RU" dirty="0" smtClean="0"/>
              <a:t>увеличи ефективността </a:t>
            </a:r>
            <a:r>
              <a:rPr lang="ru-RU" dirty="0"/>
              <a:t>на политиките на ЕС; </a:t>
            </a:r>
          </a:p>
          <a:p>
            <a:endParaRPr lang="ru-RU" dirty="0" smtClean="0"/>
          </a:p>
          <a:p>
            <a:r>
              <a:rPr lang="ru-RU" b="1" dirty="0" smtClean="0"/>
              <a:t>Подпомага </a:t>
            </a:r>
            <a:r>
              <a:rPr lang="ru-RU" b="1" dirty="0"/>
              <a:t>многостепенното управление</a:t>
            </a:r>
            <a:r>
              <a:rPr lang="ru-RU" dirty="0"/>
              <a:t>, като </a:t>
            </a:r>
            <a:r>
              <a:rPr lang="ru-RU" dirty="0" smtClean="0"/>
              <a:t>осигурява </a:t>
            </a:r>
            <a:r>
              <a:rPr lang="ru-RU" dirty="0"/>
              <a:t>начин, по който </a:t>
            </a:r>
            <a:r>
              <a:rPr lang="ru-RU" dirty="0" smtClean="0"/>
              <a:t>местните общности </a:t>
            </a:r>
            <a:r>
              <a:rPr lang="ru-RU" dirty="0"/>
              <a:t>могат да участват пълноценно в изпълнението на целите на ЕС във </a:t>
            </a:r>
            <a:r>
              <a:rPr lang="ru-RU" dirty="0" smtClean="0"/>
              <a:t>всички </a:t>
            </a:r>
            <a:r>
              <a:rPr lang="bg-BG" dirty="0" smtClean="0"/>
              <a:t>области</a:t>
            </a:r>
            <a:r>
              <a:rPr lang="bg-BG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579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63525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ПРЕДИМСТВА НА ПОДХОДА „ОТДОЛУ – НАГОРЕ“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138425"/>
            <a:ext cx="8551480" cy="4886561"/>
          </a:xfrm>
        </p:spPr>
        <p:txBody>
          <a:bodyPr>
            <a:normAutofit fontScale="77500" lnSpcReduction="20000"/>
          </a:bodyPr>
          <a:lstStyle/>
          <a:p>
            <a:pPr lvl="0"/>
            <a:endParaRPr lang="bg-BG" dirty="0" smtClean="0"/>
          </a:p>
          <a:p>
            <a:pPr lvl="0"/>
            <a:r>
              <a:rPr lang="bg-BG" dirty="0" smtClean="0"/>
              <a:t>Местните </a:t>
            </a:r>
            <a:r>
              <a:rPr lang="bg-BG" dirty="0"/>
              <a:t>участници имат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по-добро познаване за местните предизвикателства</a:t>
            </a:r>
            <a:r>
              <a:rPr lang="bg-BG" dirty="0"/>
              <a:t>, на които трябва да се обърне внимание и за наличните ресурси и </a:t>
            </a:r>
            <a:r>
              <a:rPr lang="bg-BG" dirty="0" smtClean="0"/>
              <a:t>възможности;</a:t>
            </a:r>
            <a:endParaRPr lang="en-US" dirty="0"/>
          </a:p>
          <a:p>
            <a:pPr lvl="0"/>
            <a:endParaRPr lang="bg-BG" dirty="0" smtClean="0"/>
          </a:p>
          <a:p>
            <a:pPr lvl="0"/>
            <a:r>
              <a:rPr lang="bg-BG" dirty="0"/>
              <a:t>Местните участници </a:t>
            </a:r>
            <a:r>
              <a:rPr lang="bg-BG" dirty="0" smtClean="0"/>
              <a:t>са </a:t>
            </a:r>
            <a:r>
              <a:rPr lang="bg-BG" dirty="0"/>
              <a:t>в състояние да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мобилизират местни ресурси </a:t>
            </a:r>
            <a:r>
              <a:rPr lang="bg-BG" dirty="0"/>
              <a:t>за процеса на развитие по начин, който не може да се осъществи с подходи </a:t>
            </a:r>
            <a:r>
              <a:rPr lang="bg-BG" dirty="0" smtClean="0"/>
              <a:t>отгоре-надолу;</a:t>
            </a:r>
          </a:p>
          <a:p>
            <a:pPr lvl="0"/>
            <a:endParaRPr lang="en-US" dirty="0"/>
          </a:p>
          <a:p>
            <a:pPr lvl="0"/>
            <a:r>
              <a:rPr lang="bg-BG" dirty="0"/>
              <a:t>Това дава на местните участници по-голямо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чувство за отговорност и ангажираност към проектите</a:t>
            </a:r>
            <a:r>
              <a:rPr lang="bg-BG" dirty="0"/>
              <a:t>, което им позволява да се възползват направят най-добре от местните активи. </a:t>
            </a:r>
            <a:endParaRPr lang="en-US" dirty="0"/>
          </a:p>
          <a:p>
            <a:pPr lvl="0"/>
            <a:endParaRPr lang="bg-BG" dirty="0" smtClean="0"/>
          </a:p>
          <a:p>
            <a:pPr lvl="0"/>
            <a:r>
              <a:rPr lang="bg-BG" dirty="0" smtClean="0"/>
              <a:t>Въпреки </a:t>
            </a:r>
            <a:r>
              <a:rPr lang="bg-BG" dirty="0"/>
              <a:t>това, подходът на </a:t>
            </a:r>
            <a:r>
              <a:rPr lang="bg-BG" dirty="0" smtClean="0"/>
              <a:t>ВОМР може </a:t>
            </a:r>
            <a:r>
              <a:rPr lang="bg-BG" dirty="0"/>
              <a:t>да бъде ефективен само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ако развива на доверие между участниците </a:t>
            </a:r>
            <a:r>
              <a:rPr lang="bg-BG" dirty="0"/>
              <a:t>и се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поддържа от трайни местни структури </a:t>
            </a:r>
            <a:r>
              <a:rPr lang="bg-BG" dirty="0"/>
              <a:t>с необходимия опит и експертни знания. 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872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551480" cy="730000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ПРЕДИМСТВА ОТ ИЗПОЛЗВАНЕТО НА ВОМР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entagon 3"/>
          <p:cNvSpPr>
            <a:spLocks noChangeArrowheads="1"/>
          </p:cNvSpPr>
          <p:nvPr/>
        </p:nvSpPr>
        <p:spPr bwMode="auto">
          <a:xfrm>
            <a:off x="448965" y="1492885"/>
            <a:ext cx="2982217" cy="568008"/>
          </a:xfrm>
          <a:prstGeom prst="homePlate">
            <a:avLst>
              <a:gd name="adj" fmla="val 9764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 dirty="0">
                <a:solidFill>
                  <a:schemeClr val="accent3">
                    <a:lumMod val="50000"/>
                  </a:schemeClr>
                </a:solidFill>
                <a:effectLst/>
                <a:ea typeface="TimesNewRoman"/>
                <a:cs typeface="Times New Roman" panose="02020603050405020304" pitchFamily="18" charset="0"/>
              </a:rPr>
              <a:t>Подрегионални територии</a:t>
            </a:r>
            <a:r>
              <a:rPr lang="bg-BG" sz="1100" b="1" dirty="0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Местен териториален подход </a:t>
            </a:r>
            <a:endParaRPr lang="en-US" sz="1100" b="1" dirty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714749" y="1304925"/>
            <a:ext cx="4980286" cy="800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 dirty="0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Средствата се съсредоточават в териториите, които се нуждаят най-много и които могат да ги използват най-добре. Решенията се адаптират гъвкаво за да отговорят на разнообразните потребности и възможности – в подходящо време и на подходящо място.</a:t>
            </a:r>
            <a:endParaRPr lang="en-US" sz="1100" b="1" dirty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entagon 5"/>
          <p:cNvSpPr>
            <a:spLocks noChangeArrowheads="1"/>
          </p:cNvSpPr>
          <p:nvPr/>
        </p:nvSpPr>
        <p:spPr bwMode="auto">
          <a:xfrm>
            <a:off x="448965" y="2450465"/>
            <a:ext cx="2982217" cy="673125"/>
          </a:xfrm>
          <a:prstGeom prst="homePlate">
            <a:avLst>
              <a:gd name="adj" fmla="val 81635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 dirty="0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Партньорства, водени от общността. Подходи, основани на участие и партньорство </a:t>
            </a:r>
            <a:endParaRPr lang="en-US" sz="1100" b="1" dirty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714749" y="2400300"/>
            <a:ext cx="4980286" cy="782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 dirty="0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Съвместна отговорност и принадлежност. Не доминира нито една от групите, представляващи конкретни интереси, независимо дали са обществени или частни. Партньорството мобилизира знанията, енергията и ресурсите на местните участници.</a:t>
            </a:r>
            <a:endParaRPr lang="en-US" sz="1100" b="1" dirty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entagon 7"/>
          <p:cNvSpPr>
            <a:spLocks noChangeArrowheads="1"/>
          </p:cNvSpPr>
          <p:nvPr/>
        </p:nvSpPr>
        <p:spPr bwMode="auto">
          <a:xfrm>
            <a:off x="448965" y="3559493"/>
            <a:ext cx="2982217" cy="612140"/>
          </a:xfrm>
          <a:prstGeom prst="homePlate">
            <a:avLst>
              <a:gd name="adj" fmla="val 9764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 dirty="0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Интегрирани многосекторни местни стратегии </a:t>
            </a:r>
            <a:endParaRPr lang="en-US" sz="1100" b="1" dirty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17494" y="3477895"/>
            <a:ext cx="4980286" cy="87843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 dirty="0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Действията се подсилват взаимно и надграждат върху силните страни на региона. Връзките са подобрени хоризонтално с други местни участници и вертикално с други нива на доставката или вериги на доставки. Може да има различни приоритети и входни точки.</a:t>
            </a:r>
            <a:endParaRPr lang="en-US" sz="1100" b="1" dirty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entagon 9"/>
          <p:cNvSpPr>
            <a:spLocks noChangeArrowheads="1"/>
          </p:cNvSpPr>
          <p:nvPr/>
        </p:nvSpPr>
        <p:spPr bwMode="auto">
          <a:xfrm>
            <a:off x="448965" y="4561205"/>
            <a:ext cx="2982217" cy="612140"/>
          </a:xfrm>
          <a:prstGeom prst="homePlate">
            <a:avLst>
              <a:gd name="adj" fmla="val 9764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Иновации </a:t>
            </a:r>
            <a:endParaRPr lang="en-US" sz="1100" b="1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714749" y="4639716"/>
            <a:ext cx="4980286" cy="6217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 dirty="0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местния контекст, методът генерира нови начини на мислене и действие - нови пазари, нови продукти, услуги, методи на работа и социални иновации</a:t>
            </a:r>
            <a:r>
              <a:rPr lang="bg-BG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Pentagon 11"/>
          <p:cNvSpPr>
            <a:spLocks noChangeArrowheads="1"/>
          </p:cNvSpPr>
          <p:nvPr/>
        </p:nvSpPr>
        <p:spPr bwMode="auto">
          <a:xfrm>
            <a:off x="448965" y="5562917"/>
            <a:ext cx="2982217" cy="614773"/>
          </a:xfrm>
          <a:prstGeom prst="homePlate">
            <a:avLst>
              <a:gd name="adj" fmla="val 9764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b="1" dirty="0" smtClean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 dirty="0" smtClean="0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Изграждане </a:t>
            </a:r>
            <a:r>
              <a:rPr lang="bg-BG" sz="1100" b="1" dirty="0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 мрежи и сътрудничество</a:t>
            </a:r>
            <a:endParaRPr lang="en-US" sz="1100" b="1" dirty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714749" y="5573356"/>
            <a:ext cx="4980286" cy="480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bg-BG" sz="1100" b="1" dirty="0">
                <a:solidFill>
                  <a:schemeClr val="accent3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Местните области и общности се учат едни от други и намират съюзници за укрепване на позициите им в световната икономика.</a:t>
            </a:r>
            <a:endParaRPr lang="en-US" sz="1100" b="1" dirty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-1" y="0"/>
            <a:ext cx="9460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-1" y="457200"/>
            <a:ext cx="9460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761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3937</TotalTime>
  <Words>3118</Words>
  <Application>Microsoft Office PowerPoint</Application>
  <PresentationFormat>On-screen Show (4:3)</PresentationFormat>
  <Paragraphs>235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Договор №РД-50-105/17.08.2016 г. за предоставяне на БФП по подмярка 19.1 “Помощ за подготвителни дейности” на мярка 19 “ВОМР” от ПРСР 2014 – 2020 г. </vt:lpstr>
      <vt:lpstr>ЩЕ ВИ ИНФОРМИРАМЕ ЗА: </vt:lpstr>
      <vt:lpstr>МИГ “СТРУМА” – ТЕХНИЧЕСКА ПОМОЩ ПО ПОДМЯРКА 19.1 НА ПРСР 2014 – 2020 Г.</vt:lpstr>
      <vt:lpstr>ВОДЕНО ОТ ОБЩНОСТТА местно развитие</vt:lpstr>
      <vt:lpstr>КАКВО Е ВОДЕНО ОТ ОБЩНОСТИТЕ МЕСТНО РАЗВИТИЕ?</vt:lpstr>
      <vt:lpstr>КАКВО ПРЕДСТАВЛЯВА ВОМР?</vt:lpstr>
      <vt:lpstr>КАКВА Е ЦЕЛТТА НА ВОМР?</vt:lpstr>
      <vt:lpstr>ПРЕДИМСТВА НА ПОДХОДА „ОТДОЛУ – НАГОРЕ“</vt:lpstr>
      <vt:lpstr>ПРЕДИМСТВА ОТ ИЗПОЛЗВАНЕТО НА ВОМР </vt:lpstr>
      <vt:lpstr>ОСНОВНИ ЕЛЕМЕНТИ НА ВОМР</vt:lpstr>
      <vt:lpstr>ОСНОВНИ ЕЛЕМЕНТИ НА ВОМР</vt:lpstr>
      <vt:lpstr>ОСНОВНИ ЕЛЕМЕНТИ НА ВОМР</vt:lpstr>
      <vt:lpstr>ОСЕМ ПРИЧИНИ ЗА ИЗПОЛЗВАНЕ НА ВОМР</vt:lpstr>
      <vt:lpstr>НОВИТЕ ПРЕДИЗВИКАТЕЛСТВА ПРЕД МЕСТНИТЕ ПАРТНЬОРСТВА</vt:lpstr>
      <vt:lpstr>Местна инициативна група “струма”</vt:lpstr>
      <vt:lpstr>КАКВО Е МЕСТНА ИНИЦИАТИВНА ГРУПА?</vt:lpstr>
      <vt:lpstr>ОСНОВНИ ХАРАКТЕРИСТИКИ НА МИГ “СТРУМА”</vt:lpstr>
      <vt:lpstr>СтратегияТА за ВОДЕНО ОТ ОБЩНОСТТА местно развитие</vt:lpstr>
      <vt:lpstr>СЪДЪРЖАНИЕ НА СТРАТЕГИЯТА ЗА ВОМР</vt:lpstr>
      <vt:lpstr>ПРИ РАЗРАБОТВАНЕТО НА СВОМР ТРЯБВА ДА СЕ ИМА ПРЕДВИД, ЧЕ:</vt:lpstr>
      <vt:lpstr>ИЗИСКВАНИЯ КЪМ СТРАТЕГИЯТА ЗА ВОМР </vt:lpstr>
      <vt:lpstr>ЕДНОФОНДОВА ИЛИ МНОГОФОНДОВА СТРАТЕГИЯ ЗА ВОМР?</vt:lpstr>
      <vt:lpstr>ПРОЦЕДУРА НА ИЗБОР НА СТРАТЕГИИ</vt:lpstr>
      <vt:lpstr>ПРОЦЕДУРА НА ИЗБОР НА СТРАТЕГИИ</vt:lpstr>
      <vt:lpstr>СтратегияТА за ВОДЕНО ОТ ОБЩНОСТТА местно развитие – инструмент за финансиране на проекти на бенефициенти от територията на МИГ “струма”</vt:lpstr>
      <vt:lpstr>ЗА КАКВО МОЖЕ ДА СЕ КАНДИДАТСТВА? </vt:lpstr>
      <vt:lpstr>ДОПУСТИМИ БЕНЕФИЦИЕНТИ ПО СВОМР </vt:lpstr>
      <vt:lpstr>ДОПУСТИМИ БЕНЕФИЦИЕНТИ ПО СВОМР </vt:lpstr>
      <vt:lpstr>БЮДЖЕТ НА ПРОЕКТИ КЪМ СВОМР</vt:lpstr>
      <vt:lpstr>МЕРКИ, КОИТО ЩЕ БЪДАТ ВКЛЮЧЕНИ В СТРАТЕГИЯТА </vt:lpstr>
      <vt:lpstr>ДОПУСТИМИ МЕРКИ ЗА ПРОЕКТИ, ФИНАНСИРАНИ ОТ ЕЗФРСР</vt:lpstr>
      <vt:lpstr>ДОПУСТИМИ МЕРКИ ЗА ПРОЕКТИ, ФИНАНСИРАНИ ОТ ОПИК</vt:lpstr>
      <vt:lpstr>ДОПУСТИМИ МЕРКИ ЗА ПРОЕКТИ, ФИНАНСИРАНИ ОТ ОПОС </vt:lpstr>
      <vt:lpstr>ДОПУСТИМИ МЕРКИ ЗА ПРОЕКТИ, ФИНАНСИРАНИ ОТ ОПРЧР</vt:lpstr>
      <vt:lpstr>ДОПУСТИМИ МЕРКИ ЗА ПРОЕКТИ, ФИНАНСИРАНИ ОТ ОПНОИР </vt:lpstr>
      <vt:lpstr>ДОБРИ ПРАКТИКИ НА МЕСТНИ ИНИЦИАТИВНИ ГРУПИ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radostina.pavlova</cp:lastModifiedBy>
  <cp:revision>150</cp:revision>
  <dcterms:created xsi:type="dcterms:W3CDTF">2013-08-21T19:17:07Z</dcterms:created>
  <dcterms:modified xsi:type="dcterms:W3CDTF">2017-02-15T09:53:32Z</dcterms:modified>
</cp:coreProperties>
</file>