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257" r:id="rId3"/>
    <p:sldId id="280" r:id="rId4"/>
    <p:sldId id="360" r:id="rId5"/>
    <p:sldId id="271" r:id="rId6"/>
    <p:sldId id="328" r:id="rId7"/>
    <p:sldId id="362" r:id="rId8"/>
    <p:sldId id="274" r:id="rId9"/>
    <p:sldId id="296" r:id="rId10"/>
    <p:sldId id="363" r:id="rId11"/>
    <p:sldId id="322" r:id="rId12"/>
    <p:sldId id="329" r:id="rId13"/>
    <p:sldId id="330" r:id="rId14"/>
    <p:sldId id="331" r:id="rId15"/>
    <p:sldId id="332"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 id="350" r:id="rId31"/>
    <p:sldId id="351" r:id="rId32"/>
    <p:sldId id="352" r:id="rId33"/>
    <p:sldId id="353" r:id="rId34"/>
    <p:sldId id="354" r:id="rId35"/>
    <p:sldId id="355" r:id="rId36"/>
    <p:sldId id="356" r:id="rId37"/>
    <p:sldId id="357" r:id="rId38"/>
    <p:sldId id="358" r:id="rId39"/>
    <p:sldId id="297" r:id="rId40"/>
    <p:sldId id="298" r:id="rId41"/>
    <p:sldId id="286" r:id="rId42"/>
    <p:sldId id="300" r:id="rId43"/>
    <p:sldId id="302" r:id="rId44"/>
    <p:sldId id="301" r:id="rId45"/>
    <p:sldId id="303" r:id="rId46"/>
    <p:sldId id="310" r:id="rId47"/>
    <p:sldId id="287" r:id="rId48"/>
    <p:sldId id="304" r:id="rId49"/>
    <p:sldId id="306" r:id="rId50"/>
    <p:sldId id="309" r:id="rId51"/>
    <p:sldId id="307" r:id="rId52"/>
    <p:sldId id="311" r:id="rId53"/>
    <p:sldId id="312" r:id="rId54"/>
    <p:sldId id="315" r:id="rId55"/>
    <p:sldId id="364" r:id="rId56"/>
    <p:sldId id="314" r:id="rId57"/>
    <p:sldId id="316" r:id="rId58"/>
    <p:sldId id="313" r:id="rId59"/>
    <p:sldId id="288" r:id="rId60"/>
    <p:sldId id="365" r:id="rId61"/>
    <p:sldId id="317" r:id="rId62"/>
    <p:sldId id="318" r:id="rId63"/>
    <p:sldId id="289" r:id="rId64"/>
    <p:sldId id="319" r:id="rId65"/>
    <p:sldId id="320" r:id="rId66"/>
    <p:sldId id="321"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20B"/>
    <a:srgbClr val="F79B4F"/>
    <a:srgbClr val="D89102"/>
    <a:srgbClr val="003BC0"/>
    <a:srgbClr val="E20071"/>
    <a:srgbClr val="E20087"/>
    <a:srgbClr val="FFABCB"/>
    <a:srgbClr val="6F4001"/>
    <a:srgbClr val="CC9900"/>
    <a:srgbClr val="157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734" y="552"/>
      </p:cViewPr>
      <p:guideLst>
        <p:guide orient="horz" pos="2160"/>
        <p:guide pos="2880"/>
      </p:guideLst>
    </p:cSldViewPr>
  </p:slideViewPr>
  <p:notesTextViewPr>
    <p:cViewPr>
      <p:scale>
        <a:sx n="1" d="1"/>
        <a:sy n="1" d="1"/>
      </p:scale>
      <p:origin x="0" y="0"/>
    </p:cViewPr>
  </p:notesTextViewPr>
  <p:gridSpacing cx="156370338" cy="15637033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AA6234-F0C1-48E3-B707-6A3B02C2B330}" type="doc">
      <dgm:prSet loTypeId="urn:microsoft.com/office/officeart/2005/8/layout/vProcess5" loCatId="process" qsTypeId="urn:microsoft.com/office/officeart/2005/8/quickstyle/3d2" qsCatId="3D" csTypeId="urn:microsoft.com/office/officeart/2005/8/colors/colorful1" csCatId="colorful" phldr="1"/>
      <dgm:spPr/>
    </dgm:pt>
    <dgm:pt modelId="{DD8A3553-8594-4A27-A3C0-0037A37ADB5F}">
      <dgm:prSet phldrT="[Text]" custT="1"/>
      <dgm:spPr/>
      <dgm:t>
        <a:bodyPr/>
        <a:lstStyle/>
        <a:p>
          <a:r>
            <a:rPr lang="bg-BG" sz="1900" b="1" dirty="0" smtClean="0"/>
            <a:t>Подбор и  одобрение на проекти към Стратегията за ВОМР по ПРСР – Извършва се от МИГ в съответствие с правилата за оценка  на проектни предложения, разработени от МИГ и  съгласувани с УО на ПРСР</a:t>
          </a:r>
          <a:endParaRPr lang="bg-BG" sz="1900" b="1" dirty="0"/>
        </a:p>
      </dgm:t>
    </dgm:pt>
    <dgm:pt modelId="{506DF3AB-E62B-4AB6-BF9C-BF001CCE5EF0}" type="parTrans" cxnId="{CB8F49A5-47E4-4BEC-ACA9-91063EF343EE}">
      <dgm:prSet/>
      <dgm:spPr/>
      <dgm:t>
        <a:bodyPr/>
        <a:lstStyle/>
        <a:p>
          <a:endParaRPr lang="bg-BG"/>
        </a:p>
      </dgm:t>
    </dgm:pt>
    <dgm:pt modelId="{F70719B5-0D34-4708-B977-083DB6BC5BC0}" type="sibTrans" cxnId="{CB8F49A5-47E4-4BEC-ACA9-91063EF343EE}">
      <dgm:prSet/>
      <dgm:spPr/>
      <dgm:t>
        <a:bodyPr/>
        <a:lstStyle/>
        <a:p>
          <a:endParaRPr lang="bg-BG"/>
        </a:p>
      </dgm:t>
    </dgm:pt>
    <dgm:pt modelId="{47E646B5-4CC8-4B04-911E-BD9997FAD816}">
      <dgm:prSet phldrT="[Text]" custT="1"/>
      <dgm:spPr/>
      <dgm:t>
        <a:bodyPr/>
        <a:lstStyle/>
        <a:p>
          <a:r>
            <a:rPr lang="bg-BG" sz="2300" b="1" dirty="0" smtClean="0"/>
            <a:t>Решение за предоставяне на БФП.</a:t>
          </a:r>
        </a:p>
        <a:p>
          <a:r>
            <a:rPr lang="bg-BG" sz="2300" b="1" dirty="0" smtClean="0"/>
            <a:t>Взема се от УО на ПРСР.</a:t>
          </a:r>
          <a:endParaRPr lang="bg-BG" sz="2300" b="1" dirty="0"/>
        </a:p>
      </dgm:t>
    </dgm:pt>
    <dgm:pt modelId="{98D55ABB-FC49-4A15-9E86-466B87BECB24}" type="parTrans" cxnId="{9031A973-6824-450C-8E44-DD088E81A330}">
      <dgm:prSet/>
      <dgm:spPr/>
      <dgm:t>
        <a:bodyPr/>
        <a:lstStyle/>
        <a:p>
          <a:endParaRPr lang="bg-BG"/>
        </a:p>
      </dgm:t>
    </dgm:pt>
    <dgm:pt modelId="{58785C73-4CD2-4296-A6C5-D841C07DBB6B}" type="sibTrans" cxnId="{9031A973-6824-450C-8E44-DD088E81A330}">
      <dgm:prSet/>
      <dgm:spPr/>
      <dgm:t>
        <a:bodyPr/>
        <a:lstStyle/>
        <a:p>
          <a:endParaRPr lang="bg-BG"/>
        </a:p>
      </dgm:t>
    </dgm:pt>
    <dgm:pt modelId="{4DCF6F1B-BA4D-48FB-9E1E-9E4CF3E0F15F}">
      <dgm:prSet phldrT="[Text]"/>
      <dgm:spPr/>
      <dgm:t>
        <a:bodyPr/>
        <a:lstStyle/>
        <a:p>
          <a:r>
            <a:rPr lang="bg-BG" b="1" dirty="0" smtClean="0"/>
            <a:t>Преди издаване на решение за БФП УО на ПРСР извършва окончателна преценка за допустимост на проектните предложения</a:t>
          </a:r>
          <a:endParaRPr lang="bg-BG" b="1" dirty="0"/>
        </a:p>
      </dgm:t>
    </dgm:pt>
    <dgm:pt modelId="{728F60AF-AD41-40E9-B005-E59F06A4877E}" type="parTrans" cxnId="{2C2B3869-5C30-4705-B50B-8E5811CD82C2}">
      <dgm:prSet/>
      <dgm:spPr/>
      <dgm:t>
        <a:bodyPr/>
        <a:lstStyle/>
        <a:p>
          <a:endParaRPr lang="bg-BG"/>
        </a:p>
      </dgm:t>
    </dgm:pt>
    <dgm:pt modelId="{379FDCF8-6227-4F6A-86B7-48A7350F3849}" type="sibTrans" cxnId="{2C2B3869-5C30-4705-B50B-8E5811CD82C2}">
      <dgm:prSet/>
      <dgm:spPr/>
      <dgm:t>
        <a:bodyPr/>
        <a:lstStyle/>
        <a:p>
          <a:endParaRPr lang="bg-BG"/>
        </a:p>
      </dgm:t>
    </dgm:pt>
    <dgm:pt modelId="{780F1612-58D8-49C7-BDE0-925998F3302F}" type="pres">
      <dgm:prSet presAssocID="{23AA6234-F0C1-48E3-B707-6A3B02C2B330}" presName="outerComposite" presStyleCnt="0">
        <dgm:presLayoutVars>
          <dgm:chMax val="5"/>
          <dgm:dir/>
          <dgm:resizeHandles val="exact"/>
        </dgm:presLayoutVars>
      </dgm:prSet>
      <dgm:spPr/>
    </dgm:pt>
    <dgm:pt modelId="{CC753E94-5C24-44D9-A8FC-6FB476362A67}" type="pres">
      <dgm:prSet presAssocID="{23AA6234-F0C1-48E3-B707-6A3B02C2B330}" presName="dummyMaxCanvas" presStyleCnt="0">
        <dgm:presLayoutVars/>
      </dgm:prSet>
      <dgm:spPr/>
    </dgm:pt>
    <dgm:pt modelId="{22E7ABDA-8FA6-4416-930C-48B561D00396}" type="pres">
      <dgm:prSet presAssocID="{23AA6234-F0C1-48E3-B707-6A3B02C2B330}" presName="ThreeNodes_1" presStyleLbl="node1" presStyleIdx="0" presStyleCnt="3">
        <dgm:presLayoutVars>
          <dgm:bulletEnabled val="1"/>
        </dgm:presLayoutVars>
      </dgm:prSet>
      <dgm:spPr/>
      <dgm:t>
        <a:bodyPr/>
        <a:lstStyle/>
        <a:p>
          <a:endParaRPr lang="bg-BG"/>
        </a:p>
      </dgm:t>
    </dgm:pt>
    <dgm:pt modelId="{0462C32C-1665-43E9-9B6D-B54038756A38}" type="pres">
      <dgm:prSet presAssocID="{23AA6234-F0C1-48E3-B707-6A3B02C2B330}" presName="ThreeNodes_2" presStyleLbl="node1" presStyleIdx="1" presStyleCnt="3">
        <dgm:presLayoutVars>
          <dgm:bulletEnabled val="1"/>
        </dgm:presLayoutVars>
      </dgm:prSet>
      <dgm:spPr/>
      <dgm:t>
        <a:bodyPr/>
        <a:lstStyle/>
        <a:p>
          <a:endParaRPr lang="bg-BG"/>
        </a:p>
      </dgm:t>
    </dgm:pt>
    <dgm:pt modelId="{B8AEFF46-B394-45D3-807E-5DEC736233AA}" type="pres">
      <dgm:prSet presAssocID="{23AA6234-F0C1-48E3-B707-6A3B02C2B330}" presName="ThreeNodes_3" presStyleLbl="node1" presStyleIdx="2" presStyleCnt="3">
        <dgm:presLayoutVars>
          <dgm:bulletEnabled val="1"/>
        </dgm:presLayoutVars>
      </dgm:prSet>
      <dgm:spPr/>
      <dgm:t>
        <a:bodyPr/>
        <a:lstStyle/>
        <a:p>
          <a:endParaRPr lang="bg-BG"/>
        </a:p>
      </dgm:t>
    </dgm:pt>
    <dgm:pt modelId="{409AEEBD-5F1A-4BB0-8867-415680BDD243}" type="pres">
      <dgm:prSet presAssocID="{23AA6234-F0C1-48E3-B707-6A3B02C2B330}" presName="ThreeConn_1-2" presStyleLbl="fgAccFollowNode1" presStyleIdx="0" presStyleCnt="2">
        <dgm:presLayoutVars>
          <dgm:bulletEnabled val="1"/>
        </dgm:presLayoutVars>
      </dgm:prSet>
      <dgm:spPr/>
      <dgm:t>
        <a:bodyPr/>
        <a:lstStyle/>
        <a:p>
          <a:endParaRPr lang="bg-BG"/>
        </a:p>
      </dgm:t>
    </dgm:pt>
    <dgm:pt modelId="{96CB0DF2-E50A-46B5-B99C-747C5E998CDC}" type="pres">
      <dgm:prSet presAssocID="{23AA6234-F0C1-48E3-B707-6A3B02C2B330}" presName="ThreeConn_2-3" presStyleLbl="fgAccFollowNode1" presStyleIdx="1" presStyleCnt="2">
        <dgm:presLayoutVars>
          <dgm:bulletEnabled val="1"/>
        </dgm:presLayoutVars>
      </dgm:prSet>
      <dgm:spPr/>
      <dgm:t>
        <a:bodyPr/>
        <a:lstStyle/>
        <a:p>
          <a:endParaRPr lang="bg-BG"/>
        </a:p>
      </dgm:t>
    </dgm:pt>
    <dgm:pt modelId="{ACF16A97-A8F9-4CAC-95A5-C329D412A3DB}" type="pres">
      <dgm:prSet presAssocID="{23AA6234-F0C1-48E3-B707-6A3B02C2B330}" presName="ThreeNodes_1_text" presStyleLbl="node1" presStyleIdx="2" presStyleCnt="3">
        <dgm:presLayoutVars>
          <dgm:bulletEnabled val="1"/>
        </dgm:presLayoutVars>
      </dgm:prSet>
      <dgm:spPr/>
      <dgm:t>
        <a:bodyPr/>
        <a:lstStyle/>
        <a:p>
          <a:endParaRPr lang="bg-BG"/>
        </a:p>
      </dgm:t>
    </dgm:pt>
    <dgm:pt modelId="{0C9FADAD-84FF-47BD-8E29-26DBBB17E2B7}" type="pres">
      <dgm:prSet presAssocID="{23AA6234-F0C1-48E3-B707-6A3B02C2B330}" presName="ThreeNodes_2_text" presStyleLbl="node1" presStyleIdx="2" presStyleCnt="3">
        <dgm:presLayoutVars>
          <dgm:bulletEnabled val="1"/>
        </dgm:presLayoutVars>
      </dgm:prSet>
      <dgm:spPr/>
      <dgm:t>
        <a:bodyPr/>
        <a:lstStyle/>
        <a:p>
          <a:endParaRPr lang="bg-BG"/>
        </a:p>
      </dgm:t>
    </dgm:pt>
    <dgm:pt modelId="{DDF720D5-0DAB-499F-8ED4-5D31EC6729AB}" type="pres">
      <dgm:prSet presAssocID="{23AA6234-F0C1-48E3-B707-6A3B02C2B330}" presName="ThreeNodes_3_text" presStyleLbl="node1" presStyleIdx="2" presStyleCnt="3">
        <dgm:presLayoutVars>
          <dgm:bulletEnabled val="1"/>
        </dgm:presLayoutVars>
      </dgm:prSet>
      <dgm:spPr/>
      <dgm:t>
        <a:bodyPr/>
        <a:lstStyle/>
        <a:p>
          <a:endParaRPr lang="bg-BG"/>
        </a:p>
      </dgm:t>
    </dgm:pt>
  </dgm:ptLst>
  <dgm:cxnLst>
    <dgm:cxn modelId="{008A8CB6-78FF-4F7F-8F05-5A4F16932343}" type="presOf" srcId="{F70719B5-0D34-4708-B977-083DB6BC5BC0}" destId="{409AEEBD-5F1A-4BB0-8867-415680BDD243}" srcOrd="0" destOrd="0" presId="urn:microsoft.com/office/officeart/2005/8/layout/vProcess5"/>
    <dgm:cxn modelId="{6BBA94F2-57F5-4F76-8C43-135FFDA19924}" type="presOf" srcId="{4DCF6F1B-BA4D-48FB-9E1E-9E4CF3E0F15F}" destId="{DDF720D5-0DAB-499F-8ED4-5D31EC6729AB}" srcOrd="1" destOrd="0" presId="urn:microsoft.com/office/officeart/2005/8/layout/vProcess5"/>
    <dgm:cxn modelId="{B8DE39B7-7B7B-4D05-97E2-1E093642586C}" type="presOf" srcId="{DD8A3553-8594-4A27-A3C0-0037A37ADB5F}" destId="{22E7ABDA-8FA6-4416-930C-48B561D00396}" srcOrd="0" destOrd="0" presId="urn:microsoft.com/office/officeart/2005/8/layout/vProcess5"/>
    <dgm:cxn modelId="{9031A973-6824-450C-8E44-DD088E81A330}" srcId="{23AA6234-F0C1-48E3-B707-6A3B02C2B330}" destId="{47E646B5-4CC8-4B04-911E-BD9997FAD816}" srcOrd="1" destOrd="0" parTransId="{98D55ABB-FC49-4A15-9E86-466B87BECB24}" sibTransId="{58785C73-4CD2-4296-A6C5-D841C07DBB6B}"/>
    <dgm:cxn modelId="{2C2B3869-5C30-4705-B50B-8E5811CD82C2}" srcId="{23AA6234-F0C1-48E3-B707-6A3B02C2B330}" destId="{4DCF6F1B-BA4D-48FB-9E1E-9E4CF3E0F15F}" srcOrd="2" destOrd="0" parTransId="{728F60AF-AD41-40E9-B005-E59F06A4877E}" sibTransId="{379FDCF8-6227-4F6A-86B7-48A7350F3849}"/>
    <dgm:cxn modelId="{A8F89C85-2F5D-441A-9B10-F2E4F9A2A96A}" type="presOf" srcId="{4DCF6F1B-BA4D-48FB-9E1E-9E4CF3E0F15F}" destId="{B8AEFF46-B394-45D3-807E-5DEC736233AA}" srcOrd="0" destOrd="0" presId="urn:microsoft.com/office/officeart/2005/8/layout/vProcess5"/>
    <dgm:cxn modelId="{3DBF2DD4-CFE4-47CF-8E51-79D0F301FD1C}" type="presOf" srcId="{23AA6234-F0C1-48E3-B707-6A3B02C2B330}" destId="{780F1612-58D8-49C7-BDE0-925998F3302F}" srcOrd="0" destOrd="0" presId="urn:microsoft.com/office/officeart/2005/8/layout/vProcess5"/>
    <dgm:cxn modelId="{3CDE72ED-CDA1-426F-B2CD-9A2B670568E8}" type="presOf" srcId="{DD8A3553-8594-4A27-A3C0-0037A37ADB5F}" destId="{ACF16A97-A8F9-4CAC-95A5-C329D412A3DB}" srcOrd="1" destOrd="0" presId="urn:microsoft.com/office/officeart/2005/8/layout/vProcess5"/>
    <dgm:cxn modelId="{F063B286-8541-4C53-8DA7-36FC6768BE7F}" type="presOf" srcId="{47E646B5-4CC8-4B04-911E-BD9997FAD816}" destId="{0462C32C-1665-43E9-9B6D-B54038756A38}" srcOrd="0" destOrd="0" presId="urn:microsoft.com/office/officeart/2005/8/layout/vProcess5"/>
    <dgm:cxn modelId="{01A170FB-DD5D-46DB-B548-6EA616E63B84}" type="presOf" srcId="{47E646B5-4CC8-4B04-911E-BD9997FAD816}" destId="{0C9FADAD-84FF-47BD-8E29-26DBBB17E2B7}" srcOrd="1" destOrd="0" presId="urn:microsoft.com/office/officeart/2005/8/layout/vProcess5"/>
    <dgm:cxn modelId="{1F8412C4-0E2F-44CE-9379-C67DD462974A}" type="presOf" srcId="{58785C73-4CD2-4296-A6C5-D841C07DBB6B}" destId="{96CB0DF2-E50A-46B5-B99C-747C5E998CDC}" srcOrd="0" destOrd="0" presId="urn:microsoft.com/office/officeart/2005/8/layout/vProcess5"/>
    <dgm:cxn modelId="{CB8F49A5-47E4-4BEC-ACA9-91063EF343EE}" srcId="{23AA6234-F0C1-48E3-B707-6A3B02C2B330}" destId="{DD8A3553-8594-4A27-A3C0-0037A37ADB5F}" srcOrd="0" destOrd="0" parTransId="{506DF3AB-E62B-4AB6-BF9C-BF001CCE5EF0}" sibTransId="{F70719B5-0D34-4708-B977-083DB6BC5BC0}"/>
    <dgm:cxn modelId="{6FD42302-5F9A-455B-916A-65BC15C4E226}" type="presParOf" srcId="{780F1612-58D8-49C7-BDE0-925998F3302F}" destId="{CC753E94-5C24-44D9-A8FC-6FB476362A67}" srcOrd="0" destOrd="0" presId="urn:microsoft.com/office/officeart/2005/8/layout/vProcess5"/>
    <dgm:cxn modelId="{B2775550-D090-4FC0-B512-1E4BFEDE591D}" type="presParOf" srcId="{780F1612-58D8-49C7-BDE0-925998F3302F}" destId="{22E7ABDA-8FA6-4416-930C-48B561D00396}" srcOrd="1" destOrd="0" presId="urn:microsoft.com/office/officeart/2005/8/layout/vProcess5"/>
    <dgm:cxn modelId="{B2AE7775-7B0A-4515-9CE3-D5659A899D64}" type="presParOf" srcId="{780F1612-58D8-49C7-BDE0-925998F3302F}" destId="{0462C32C-1665-43E9-9B6D-B54038756A38}" srcOrd="2" destOrd="0" presId="urn:microsoft.com/office/officeart/2005/8/layout/vProcess5"/>
    <dgm:cxn modelId="{613CECA2-4D51-4451-B120-A82B757D0156}" type="presParOf" srcId="{780F1612-58D8-49C7-BDE0-925998F3302F}" destId="{B8AEFF46-B394-45D3-807E-5DEC736233AA}" srcOrd="3" destOrd="0" presId="urn:microsoft.com/office/officeart/2005/8/layout/vProcess5"/>
    <dgm:cxn modelId="{962DE880-9B9A-42CC-AD42-F4B3615079D9}" type="presParOf" srcId="{780F1612-58D8-49C7-BDE0-925998F3302F}" destId="{409AEEBD-5F1A-4BB0-8867-415680BDD243}" srcOrd="4" destOrd="0" presId="urn:microsoft.com/office/officeart/2005/8/layout/vProcess5"/>
    <dgm:cxn modelId="{3D632B51-301B-40D3-BF37-65EF88245AD9}" type="presParOf" srcId="{780F1612-58D8-49C7-BDE0-925998F3302F}" destId="{96CB0DF2-E50A-46B5-B99C-747C5E998CDC}" srcOrd="5" destOrd="0" presId="urn:microsoft.com/office/officeart/2005/8/layout/vProcess5"/>
    <dgm:cxn modelId="{FA45ABE5-3ECA-42C3-8ABC-D082662146CC}" type="presParOf" srcId="{780F1612-58D8-49C7-BDE0-925998F3302F}" destId="{ACF16A97-A8F9-4CAC-95A5-C329D412A3DB}" srcOrd="6" destOrd="0" presId="urn:microsoft.com/office/officeart/2005/8/layout/vProcess5"/>
    <dgm:cxn modelId="{6DD18FCF-CE75-4FBD-BC1B-AF3FAAB4FB98}" type="presParOf" srcId="{780F1612-58D8-49C7-BDE0-925998F3302F}" destId="{0C9FADAD-84FF-47BD-8E29-26DBBB17E2B7}" srcOrd="7" destOrd="0" presId="urn:microsoft.com/office/officeart/2005/8/layout/vProcess5"/>
    <dgm:cxn modelId="{E0B3AA63-A73A-4D8E-8F9E-6DB28770B892}" type="presParOf" srcId="{780F1612-58D8-49C7-BDE0-925998F3302F}" destId="{DDF720D5-0DAB-499F-8ED4-5D31EC6729AB}"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AA6234-F0C1-48E3-B707-6A3B02C2B330}" type="doc">
      <dgm:prSet loTypeId="urn:microsoft.com/office/officeart/2005/8/layout/vProcess5" loCatId="process" qsTypeId="urn:microsoft.com/office/officeart/2005/8/quickstyle/3d2" qsCatId="3D" csTypeId="urn:microsoft.com/office/officeart/2005/8/colors/colorful1" csCatId="colorful" phldr="1"/>
      <dgm:spPr/>
    </dgm:pt>
    <dgm:pt modelId="{DD8A3553-8594-4A27-A3C0-0037A37ADB5F}">
      <dgm:prSet phldrT="[Text]" custT="1"/>
      <dgm:spPr/>
      <dgm:t>
        <a:bodyPr/>
        <a:lstStyle/>
        <a:p>
          <a:r>
            <a:rPr lang="bg-BG" sz="1900" b="1" dirty="0" smtClean="0"/>
            <a:t>Подбор и  одобрение на проекти към Стратегията за ВОМР по ОПИК – Извършва се от МИГ в съответствие с правилата за оценка  на проектни предложения, разработени от МИГ и  съгласувани с УО на ОПИК</a:t>
          </a:r>
          <a:endParaRPr lang="bg-BG" sz="1900" b="1" dirty="0"/>
        </a:p>
      </dgm:t>
    </dgm:pt>
    <dgm:pt modelId="{506DF3AB-E62B-4AB6-BF9C-BF001CCE5EF0}" type="parTrans" cxnId="{CB8F49A5-47E4-4BEC-ACA9-91063EF343EE}">
      <dgm:prSet/>
      <dgm:spPr/>
      <dgm:t>
        <a:bodyPr/>
        <a:lstStyle/>
        <a:p>
          <a:endParaRPr lang="bg-BG"/>
        </a:p>
      </dgm:t>
    </dgm:pt>
    <dgm:pt modelId="{F70719B5-0D34-4708-B977-083DB6BC5BC0}" type="sibTrans" cxnId="{CB8F49A5-47E4-4BEC-ACA9-91063EF343EE}">
      <dgm:prSet/>
      <dgm:spPr/>
      <dgm:t>
        <a:bodyPr/>
        <a:lstStyle/>
        <a:p>
          <a:endParaRPr lang="bg-BG"/>
        </a:p>
      </dgm:t>
    </dgm:pt>
    <dgm:pt modelId="{47E646B5-4CC8-4B04-911E-BD9997FAD816}">
      <dgm:prSet phldrT="[Text]" custT="1"/>
      <dgm:spPr/>
      <dgm:t>
        <a:bodyPr/>
        <a:lstStyle/>
        <a:p>
          <a:r>
            <a:rPr lang="bg-BG" sz="2300" b="1" dirty="0" smtClean="0"/>
            <a:t>Решение за предоставяне на БФП .</a:t>
          </a:r>
        </a:p>
        <a:p>
          <a:r>
            <a:rPr lang="bg-BG" sz="2300" b="1" dirty="0" smtClean="0"/>
            <a:t>Взема се от УО на ОПИК.</a:t>
          </a:r>
          <a:endParaRPr lang="bg-BG" sz="2300" b="1" dirty="0"/>
        </a:p>
      </dgm:t>
    </dgm:pt>
    <dgm:pt modelId="{98D55ABB-FC49-4A15-9E86-466B87BECB24}" type="parTrans" cxnId="{9031A973-6824-450C-8E44-DD088E81A330}">
      <dgm:prSet/>
      <dgm:spPr/>
      <dgm:t>
        <a:bodyPr/>
        <a:lstStyle/>
        <a:p>
          <a:endParaRPr lang="bg-BG"/>
        </a:p>
      </dgm:t>
    </dgm:pt>
    <dgm:pt modelId="{58785C73-4CD2-4296-A6C5-D841C07DBB6B}" type="sibTrans" cxnId="{9031A973-6824-450C-8E44-DD088E81A330}">
      <dgm:prSet/>
      <dgm:spPr/>
      <dgm:t>
        <a:bodyPr/>
        <a:lstStyle/>
        <a:p>
          <a:endParaRPr lang="bg-BG"/>
        </a:p>
      </dgm:t>
    </dgm:pt>
    <dgm:pt modelId="{4DCF6F1B-BA4D-48FB-9E1E-9E4CF3E0F15F}">
      <dgm:prSet phldrT="[Text]"/>
      <dgm:spPr/>
      <dgm:t>
        <a:bodyPr/>
        <a:lstStyle/>
        <a:p>
          <a:r>
            <a:rPr lang="bg-BG" b="1" dirty="0" smtClean="0"/>
            <a:t>Преди издаване на решение за БФП УО на ОПИК извършва окончателна преценка за допустимост на проектните предложения</a:t>
          </a:r>
          <a:endParaRPr lang="bg-BG" b="1" dirty="0"/>
        </a:p>
      </dgm:t>
    </dgm:pt>
    <dgm:pt modelId="{728F60AF-AD41-40E9-B005-E59F06A4877E}" type="parTrans" cxnId="{2C2B3869-5C30-4705-B50B-8E5811CD82C2}">
      <dgm:prSet/>
      <dgm:spPr/>
      <dgm:t>
        <a:bodyPr/>
        <a:lstStyle/>
        <a:p>
          <a:endParaRPr lang="bg-BG"/>
        </a:p>
      </dgm:t>
    </dgm:pt>
    <dgm:pt modelId="{379FDCF8-6227-4F6A-86B7-48A7350F3849}" type="sibTrans" cxnId="{2C2B3869-5C30-4705-B50B-8E5811CD82C2}">
      <dgm:prSet/>
      <dgm:spPr/>
      <dgm:t>
        <a:bodyPr/>
        <a:lstStyle/>
        <a:p>
          <a:endParaRPr lang="bg-BG"/>
        </a:p>
      </dgm:t>
    </dgm:pt>
    <dgm:pt modelId="{780F1612-58D8-49C7-BDE0-925998F3302F}" type="pres">
      <dgm:prSet presAssocID="{23AA6234-F0C1-48E3-B707-6A3B02C2B330}" presName="outerComposite" presStyleCnt="0">
        <dgm:presLayoutVars>
          <dgm:chMax val="5"/>
          <dgm:dir/>
          <dgm:resizeHandles val="exact"/>
        </dgm:presLayoutVars>
      </dgm:prSet>
      <dgm:spPr/>
    </dgm:pt>
    <dgm:pt modelId="{CC753E94-5C24-44D9-A8FC-6FB476362A67}" type="pres">
      <dgm:prSet presAssocID="{23AA6234-F0C1-48E3-B707-6A3B02C2B330}" presName="dummyMaxCanvas" presStyleCnt="0">
        <dgm:presLayoutVars/>
      </dgm:prSet>
      <dgm:spPr/>
    </dgm:pt>
    <dgm:pt modelId="{22E7ABDA-8FA6-4416-930C-48B561D00396}" type="pres">
      <dgm:prSet presAssocID="{23AA6234-F0C1-48E3-B707-6A3B02C2B330}" presName="ThreeNodes_1" presStyleLbl="node1" presStyleIdx="0" presStyleCnt="3">
        <dgm:presLayoutVars>
          <dgm:bulletEnabled val="1"/>
        </dgm:presLayoutVars>
      </dgm:prSet>
      <dgm:spPr/>
      <dgm:t>
        <a:bodyPr/>
        <a:lstStyle/>
        <a:p>
          <a:endParaRPr lang="bg-BG"/>
        </a:p>
      </dgm:t>
    </dgm:pt>
    <dgm:pt modelId="{0462C32C-1665-43E9-9B6D-B54038756A38}" type="pres">
      <dgm:prSet presAssocID="{23AA6234-F0C1-48E3-B707-6A3B02C2B330}" presName="ThreeNodes_2" presStyleLbl="node1" presStyleIdx="1" presStyleCnt="3">
        <dgm:presLayoutVars>
          <dgm:bulletEnabled val="1"/>
        </dgm:presLayoutVars>
      </dgm:prSet>
      <dgm:spPr/>
      <dgm:t>
        <a:bodyPr/>
        <a:lstStyle/>
        <a:p>
          <a:endParaRPr lang="bg-BG"/>
        </a:p>
      </dgm:t>
    </dgm:pt>
    <dgm:pt modelId="{B8AEFF46-B394-45D3-807E-5DEC736233AA}" type="pres">
      <dgm:prSet presAssocID="{23AA6234-F0C1-48E3-B707-6A3B02C2B330}" presName="ThreeNodes_3" presStyleLbl="node1" presStyleIdx="2" presStyleCnt="3">
        <dgm:presLayoutVars>
          <dgm:bulletEnabled val="1"/>
        </dgm:presLayoutVars>
      </dgm:prSet>
      <dgm:spPr/>
      <dgm:t>
        <a:bodyPr/>
        <a:lstStyle/>
        <a:p>
          <a:endParaRPr lang="bg-BG"/>
        </a:p>
      </dgm:t>
    </dgm:pt>
    <dgm:pt modelId="{409AEEBD-5F1A-4BB0-8867-415680BDD243}" type="pres">
      <dgm:prSet presAssocID="{23AA6234-F0C1-48E3-B707-6A3B02C2B330}" presName="ThreeConn_1-2" presStyleLbl="fgAccFollowNode1" presStyleIdx="0" presStyleCnt="2">
        <dgm:presLayoutVars>
          <dgm:bulletEnabled val="1"/>
        </dgm:presLayoutVars>
      </dgm:prSet>
      <dgm:spPr/>
      <dgm:t>
        <a:bodyPr/>
        <a:lstStyle/>
        <a:p>
          <a:endParaRPr lang="bg-BG"/>
        </a:p>
      </dgm:t>
    </dgm:pt>
    <dgm:pt modelId="{96CB0DF2-E50A-46B5-B99C-747C5E998CDC}" type="pres">
      <dgm:prSet presAssocID="{23AA6234-F0C1-48E3-B707-6A3B02C2B330}" presName="ThreeConn_2-3" presStyleLbl="fgAccFollowNode1" presStyleIdx="1" presStyleCnt="2">
        <dgm:presLayoutVars>
          <dgm:bulletEnabled val="1"/>
        </dgm:presLayoutVars>
      </dgm:prSet>
      <dgm:spPr/>
      <dgm:t>
        <a:bodyPr/>
        <a:lstStyle/>
        <a:p>
          <a:endParaRPr lang="bg-BG"/>
        </a:p>
      </dgm:t>
    </dgm:pt>
    <dgm:pt modelId="{ACF16A97-A8F9-4CAC-95A5-C329D412A3DB}" type="pres">
      <dgm:prSet presAssocID="{23AA6234-F0C1-48E3-B707-6A3B02C2B330}" presName="ThreeNodes_1_text" presStyleLbl="node1" presStyleIdx="2" presStyleCnt="3">
        <dgm:presLayoutVars>
          <dgm:bulletEnabled val="1"/>
        </dgm:presLayoutVars>
      </dgm:prSet>
      <dgm:spPr/>
      <dgm:t>
        <a:bodyPr/>
        <a:lstStyle/>
        <a:p>
          <a:endParaRPr lang="bg-BG"/>
        </a:p>
      </dgm:t>
    </dgm:pt>
    <dgm:pt modelId="{0C9FADAD-84FF-47BD-8E29-26DBBB17E2B7}" type="pres">
      <dgm:prSet presAssocID="{23AA6234-F0C1-48E3-B707-6A3B02C2B330}" presName="ThreeNodes_2_text" presStyleLbl="node1" presStyleIdx="2" presStyleCnt="3">
        <dgm:presLayoutVars>
          <dgm:bulletEnabled val="1"/>
        </dgm:presLayoutVars>
      </dgm:prSet>
      <dgm:spPr/>
      <dgm:t>
        <a:bodyPr/>
        <a:lstStyle/>
        <a:p>
          <a:endParaRPr lang="bg-BG"/>
        </a:p>
      </dgm:t>
    </dgm:pt>
    <dgm:pt modelId="{DDF720D5-0DAB-499F-8ED4-5D31EC6729AB}" type="pres">
      <dgm:prSet presAssocID="{23AA6234-F0C1-48E3-B707-6A3B02C2B330}" presName="ThreeNodes_3_text" presStyleLbl="node1" presStyleIdx="2" presStyleCnt="3">
        <dgm:presLayoutVars>
          <dgm:bulletEnabled val="1"/>
        </dgm:presLayoutVars>
      </dgm:prSet>
      <dgm:spPr/>
      <dgm:t>
        <a:bodyPr/>
        <a:lstStyle/>
        <a:p>
          <a:endParaRPr lang="bg-BG"/>
        </a:p>
      </dgm:t>
    </dgm:pt>
  </dgm:ptLst>
  <dgm:cxnLst>
    <dgm:cxn modelId="{7DD1F9B8-2F0B-45C4-A5F6-69A37117F76E}" type="presOf" srcId="{23AA6234-F0C1-48E3-B707-6A3B02C2B330}" destId="{780F1612-58D8-49C7-BDE0-925998F3302F}" srcOrd="0" destOrd="0" presId="urn:microsoft.com/office/officeart/2005/8/layout/vProcess5"/>
    <dgm:cxn modelId="{6B7F6065-9E80-4010-9EF4-837300EC64C2}" type="presOf" srcId="{4DCF6F1B-BA4D-48FB-9E1E-9E4CF3E0F15F}" destId="{DDF720D5-0DAB-499F-8ED4-5D31EC6729AB}" srcOrd="1" destOrd="0" presId="urn:microsoft.com/office/officeart/2005/8/layout/vProcess5"/>
    <dgm:cxn modelId="{9031A973-6824-450C-8E44-DD088E81A330}" srcId="{23AA6234-F0C1-48E3-B707-6A3B02C2B330}" destId="{47E646B5-4CC8-4B04-911E-BD9997FAD816}" srcOrd="1" destOrd="0" parTransId="{98D55ABB-FC49-4A15-9E86-466B87BECB24}" sibTransId="{58785C73-4CD2-4296-A6C5-D841C07DBB6B}"/>
    <dgm:cxn modelId="{2C2B3869-5C30-4705-B50B-8E5811CD82C2}" srcId="{23AA6234-F0C1-48E3-B707-6A3B02C2B330}" destId="{4DCF6F1B-BA4D-48FB-9E1E-9E4CF3E0F15F}" srcOrd="2" destOrd="0" parTransId="{728F60AF-AD41-40E9-B005-E59F06A4877E}" sibTransId="{379FDCF8-6227-4F6A-86B7-48A7350F3849}"/>
    <dgm:cxn modelId="{DD652C3F-1726-40B6-B9E1-C3FF9734A855}" type="presOf" srcId="{47E646B5-4CC8-4B04-911E-BD9997FAD816}" destId="{0C9FADAD-84FF-47BD-8E29-26DBBB17E2B7}" srcOrd="1" destOrd="0" presId="urn:microsoft.com/office/officeart/2005/8/layout/vProcess5"/>
    <dgm:cxn modelId="{D3B8376E-28E9-47A5-9900-F4F9502FBD21}" type="presOf" srcId="{4DCF6F1B-BA4D-48FB-9E1E-9E4CF3E0F15F}" destId="{B8AEFF46-B394-45D3-807E-5DEC736233AA}" srcOrd="0" destOrd="0" presId="urn:microsoft.com/office/officeart/2005/8/layout/vProcess5"/>
    <dgm:cxn modelId="{C0C7F2B5-26E8-4AF6-968B-9D7054630F36}" type="presOf" srcId="{47E646B5-4CC8-4B04-911E-BD9997FAD816}" destId="{0462C32C-1665-43E9-9B6D-B54038756A38}" srcOrd="0" destOrd="0" presId="urn:microsoft.com/office/officeart/2005/8/layout/vProcess5"/>
    <dgm:cxn modelId="{E6E4841F-E601-4E76-9E19-F14B952F7B89}" type="presOf" srcId="{F70719B5-0D34-4708-B977-083DB6BC5BC0}" destId="{409AEEBD-5F1A-4BB0-8867-415680BDD243}" srcOrd="0" destOrd="0" presId="urn:microsoft.com/office/officeart/2005/8/layout/vProcess5"/>
    <dgm:cxn modelId="{67AE2615-41A8-4C1C-A99F-CCCC033C0847}" type="presOf" srcId="{DD8A3553-8594-4A27-A3C0-0037A37ADB5F}" destId="{22E7ABDA-8FA6-4416-930C-48B561D00396}" srcOrd="0" destOrd="0" presId="urn:microsoft.com/office/officeart/2005/8/layout/vProcess5"/>
    <dgm:cxn modelId="{9933BCF9-4D92-49C7-A623-660865095969}" type="presOf" srcId="{DD8A3553-8594-4A27-A3C0-0037A37ADB5F}" destId="{ACF16A97-A8F9-4CAC-95A5-C329D412A3DB}" srcOrd="1" destOrd="0" presId="urn:microsoft.com/office/officeart/2005/8/layout/vProcess5"/>
    <dgm:cxn modelId="{CB8F49A5-47E4-4BEC-ACA9-91063EF343EE}" srcId="{23AA6234-F0C1-48E3-B707-6A3B02C2B330}" destId="{DD8A3553-8594-4A27-A3C0-0037A37ADB5F}" srcOrd="0" destOrd="0" parTransId="{506DF3AB-E62B-4AB6-BF9C-BF001CCE5EF0}" sibTransId="{F70719B5-0D34-4708-B977-083DB6BC5BC0}"/>
    <dgm:cxn modelId="{24CB3D07-A64C-4EB8-8107-00C489AF6A9B}" type="presOf" srcId="{58785C73-4CD2-4296-A6C5-D841C07DBB6B}" destId="{96CB0DF2-E50A-46B5-B99C-747C5E998CDC}" srcOrd="0" destOrd="0" presId="urn:microsoft.com/office/officeart/2005/8/layout/vProcess5"/>
    <dgm:cxn modelId="{9B75EC77-A3CF-4602-97B3-CB9AEE4B3DF2}" type="presParOf" srcId="{780F1612-58D8-49C7-BDE0-925998F3302F}" destId="{CC753E94-5C24-44D9-A8FC-6FB476362A67}" srcOrd="0" destOrd="0" presId="urn:microsoft.com/office/officeart/2005/8/layout/vProcess5"/>
    <dgm:cxn modelId="{641A585E-25B3-4050-8880-2852B64F428F}" type="presParOf" srcId="{780F1612-58D8-49C7-BDE0-925998F3302F}" destId="{22E7ABDA-8FA6-4416-930C-48B561D00396}" srcOrd="1" destOrd="0" presId="urn:microsoft.com/office/officeart/2005/8/layout/vProcess5"/>
    <dgm:cxn modelId="{BB68AD45-BCC1-4E86-8BF8-99E303241CEE}" type="presParOf" srcId="{780F1612-58D8-49C7-BDE0-925998F3302F}" destId="{0462C32C-1665-43E9-9B6D-B54038756A38}" srcOrd="2" destOrd="0" presId="urn:microsoft.com/office/officeart/2005/8/layout/vProcess5"/>
    <dgm:cxn modelId="{43FEF008-43C5-4E72-A97F-2D752B189B14}" type="presParOf" srcId="{780F1612-58D8-49C7-BDE0-925998F3302F}" destId="{B8AEFF46-B394-45D3-807E-5DEC736233AA}" srcOrd="3" destOrd="0" presId="urn:microsoft.com/office/officeart/2005/8/layout/vProcess5"/>
    <dgm:cxn modelId="{9AFF57B6-C6DB-4ED7-8052-ED77C894D10A}" type="presParOf" srcId="{780F1612-58D8-49C7-BDE0-925998F3302F}" destId="{409AEEBD-5F1A-4BB0-8867-415680BDD243}" srcOrd="4" destOrd="0" presId="urn:microsoft.com/office/officeart/2005/8/layout/vProcess5"/>
    <dgm:cxn modelId="{21B5AC3E-A27D-4C3E-8F3E-DC2DC3BCDC0A}" type="presParOf" srcId="{780F1612-58D8-49C7-BDE0-925998F3302F}" destId="{96CB0DF2-E50A-46B5-B99C-747C5E998CDC}" srcOrd="5" destOrd="0" presId="urn:microsoft.com/office/officeart/2005/8/layout/vProcess5"/>
    <dgm:cxn modelId="{C36A24E7-14B0-4FA5-8707-902489AF9F62}" type="presParOf" srcId="{780F1612-58D8-49C7-BDE0-925998F3302F}" destId="{ACF16A97-A8F9-4CAC-95A5-C329D412A3DB}" srcOrd="6" destOrd="0" presId="urn:microsoft.com/office/officeart/2005/8/layout/vProcess5"/>
    <dgm:cxn modelId="{DB47A575-90BE-472A-9839-BAEC0325BC10}" type="presParOf" srcId="{780F1612-58D8-49C7-BDE0-925998F3302F}" destId="{0C9FADAD-84FF-47BD-8E29-26DBBB17E2B7}" srcOrd="7" destOrd="0" presId="urn:microsoft.com/office/officeart/2005/8/layout/vProcess5"/>
    <dgm:cxn modelId="{562AC9C1-CC50-4F74-9CBD-1C74DE2A009C}" type="presParOf" srcId="{780F1612-58D8-49C7-BDE0-925998F3302F}" destId="{DDF720D5-0DAB-499F-8ED4-5D31EC6729AB}"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C92C1D-F55F-4D38-B311-DC5E5C87059A}" type="datetimeFigureOut">
              <a:rPr lang="bg-BG" smtClean="0"/>
              <a:pPr/>
              <a:t>15.2.2017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36B488-CFD3-44DF-861F-327D4C8CF889}" type="slidenum">
              <a:rPr lang="bg-BG" smtClean="0"/>
              <a:pPr/>
              <a:t>‹#›</a:t>
            </a:fld>
            <a:endParaRPr lang="bg-BG"/>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1670" y="4192525"/>
            <a:ext cx="8093365" cy="1832460"/>
          </a:xfrm>
          <a:effectLst>
            <a:outerShdw blurRad="50800" dist="38100" dir="2700000" algn="tl" rotWithShape="0">
              <a:prstClr val="black">
                <a:alpha val="40000"/>
              </a:prstClr>
            </a:outerShdw>
          </a:effectLst>
        </p:spPr>
        <p:txBody>
          <a:bodyPr>
            <a:normAutofit/>
          </a:bodyPr>
          <a:lstStyle>
            <a:lvl1pPr algn="r">
              <a:defRPr sz="3600">
                <a:solidFill>
                  <a:srgbClr val="FFFF00"/>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601670" y="985720"/>
            <a:ext cx="8080555" cy="1374345"/>
          </a:xfrm>
        </p:spPr>
        <p:txBody>
          <a:bodyPr>
            <a:normAutofit/>
          </a:bodyPr>
          <a:lstStyle>
            <a:lvl1pPr marL="0" indent="0" algn="r">
              <a:buNone/>
              <a:defRPr sz="2600">
                <a:solidFill>
                  <a:srgbClr val="EF720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46070" cy="610820"/>
          </a:xfrm>
        </p:spPr>
        <p:txBody>
          <a:bodyPr>
            <a:normAutofit/>
          </a:bodyPr>
          <a:lstStyle>
            <a:lvl1pPr algn="l">
              <a:defRPr sz="3600">
                <a:solidFill>
                  <a:srgbClr val="F79B4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443835"/>
            <a:ext cx="8246070" cy="3970331"/>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rgbClr val="F79B4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291130"/>
            <a:ext cx="7016195" cy="4428445"/>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1369770"/>
            <a:ext cx="8076895" cy="532180"/>
          </a:xfrm>
        </p:spPr>
        <p:txBody>
          <a:bodyPr>
            <a:normAutofit/>
          </a:bodyPr>
          <a:lstStyle>
            <a:lvl1pPr algn="l">
              <a:defRPr sz="3600">
                <a:solidFill>
                  <a:srgbClr val="F79B4F"/>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2059066"/>
            <a:ext cx="4123035" cy="616308"/>
          </a:xfrm>
        </p:spPr>
        <p:txBody>
          <a:bodyPr anchor="b"/>
          <a:lstStyle>
            <a:lvl1pPr marL="0" indent="0">
              <a:buNone/>
              <a:defRPr sz="2400" b="1" baseline="0">
                <a:solidFill>
                  <a:srgbClr val="92D05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665475"/>
            <a:ext cx="4123035"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705" y="2059066"/>
            <a:ext cx="4123035" cy="616308"/>
          </a:xfrm>
        </p:spPr>
        <p:txBody>
          <a:bodyPr anchor="b"/>
          <a:lstStyle>
            <a:lvl1pPr marL="0" indent="0">
              <a:buNone/>
              <a:defRPr sz="2400" b="1">
                <a:solidFill>
                  <a:srgbClr val="92D05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705" y="2665475"/>
            <a:ext cx="4123035"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2/15/2017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1670" y="5566870"/>
            <a:ext cx="8246070" cy="916230"/>
          </a:xfrm>
        </p:spPr>
        <p:txBody>
          <a:bodyPr>
            <a:normAutofit fontScale="90000"/>
          </a:bodyPr>
          <a:lstStyle/>
          <a:p>
            <a:r>
              <a:rPr lang="bg-BG" sz="2400" b="1" dirty="0" smtClean="0">
                <a:effectLst>
                  <a:outerShdw blurRad="38100" dist="38100" dir="2700000" algn="tl">
                    <a:srgbClr val="000000">
                      <a:alpha val="43137"/>
                    </a:srgbClr>
                  </a:outerShdw>
                </a:effectLst>
              </a:rPr>
              <a:t>Договор №РД-50-105/17.08.2016 г. за предоставяне на БФП по подмярка 19.1 “Помощ за подготвителни дейности” на мярка 19 “ВОМР” от ПРСР 2014 – 2020 г. </a:t>
            </a:r>
            <a:endParaRPr lang="en-US" sz="24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434130" y="527605"/>
            <a:ext cx="6566316" cy="1221640"/>
          </a:xfrm>
        </p:spPr>
        <p:txBody>
          <a:bodyPr>
            <a:normAutofit fontScale="70000" lnSpcReduction="20000"/>
          </a:bodyPr>
          <a:lstStyle/>
          <a:p>
            <a:r>
              <a:rPr lang="bg-BG" sz="4000" b="1" dirty="0" smtClean="0">
                <a:effectLst>
                  <a:outerShdw blurRad="38100" dist="38100" dir="2700000" algn="tl">
                    <a:srgbClr val="000000">
                      <a:alpha val="43137"/>
                    </a:srgbClr>
                  </a:outerShdw>
                </a:effectLst>
              </a:rPr>
              <a:t>ИНФОРМАЦИОННА СРЕЩА ЗА ПОПУЛЯРИЗИРАНЕ ПРОЦЕСА НА РАЗРАБОТКА НА СТРАТЕГИЯТА ЗА ВОМР</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a:bodyPr>
          <a:lstStyle/>
          <a:p>
            <a:r>
              <a:rPr lang="bg-BG" b="1" dirty="0" smtClean="0">
                <a:effectLst>
                  <a:outerShdw blurRad="38100" dist="38100" dir="2700000" algn="tl">
                    <a:srgbClr val="000000">
                      <a:alpha val="43137"/>
                    </a:srgbClr>
                  </a:outerShdw>
                </a:effectLst>
              </a:rPr>
              <a:t>ПОДБОР НА ПРОЕКТИ КЪМ СМР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4"/>
            <a:ext cx="8246070" cy="5039265"/>
          </a:xfrm>
        </p:spPr>
        <p:txBody>
          <a:bodyPr>
            <a:normAutofit/>
          </a:bodyPr>
          <a:lstStyle/>
          <a:p>
            <a:pPr>
              <a:spcBef>
                <a:spcPts val="0"/>
              </a:spcBef>
              <a:spcAft>
                <a:spcPts val="1200"/>
              </a:spcAft>
            </a:pPr>
            <a:endParaRPr lang="bg-BG" sz="2600" dirty="0" smtClean="0"/>
          </a:p>
          <a:p>
            <a:pPr lvl="1"/>
            <a:endParaRPr lang="bg-BG" dirty="0" smtClean="0"/>
          </a:p>
          <a:p>
            <a:endParaRPr lang="ru-RU" b="1" dirty="0" smtClean="0"/>
          </a:p>
          <a:p>
            <a:endParaRPr lang="en-US" dirty="0"/>
          </a:p>
        </p:txBody>
      </p:sp>
      <p:graphicFrame>
        <p:nvGraphicFramePr>
          <p:cNvPr id="4" name="Diagram 3"/>
          <p:cNvGraphicFramePr/>
          <p:nvPr/>
        </p:nvGraphicFramePr>
        <p:xfrm>
          <a:off x="448965" y="1397000"/>
          <a:ext cx="8398775"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596540"/>
            <a:ext cx="8246070" cy="2443280"/>
          </a:xfrm>
        </p:spPr>
        <p:txBody>
          <a:bodyPr>
            <a:normAutofit fontScale="90000"/>
          </a:bodyPr>
          <a:lstStyle/>
          <a:p>
            <a:pPr algn="ctr"/>
            <a:r>
              <a:rPr lang="bg-BG" b="1" cap="all" dirty="0" smtClean="0">
                <a:effectLst>
                  <a:outerShdw blurRad="38100" dist="38100" dir="2700000" algn="tl">
                    <a:srgbClr val="000000">
                      <a:alpha val="43137"/>
                    </a:srgbClr>
                  </a:outerShdw>
                </a:effectLst>
              </a:rPr>
              <a:t>Прилагане на подхода </a:t>
            </a:r>
            <a:r>
              <a:rPr lang="ru-RU" b="1" cap="all" dirty="0" smtClean="0">
                <a:effectLst>
                  <a:outerShdw blurRad="38100" dist="38100" dir="2700000" algn="tl">
                    <a:srgbClr val="000000">
                      <a:alpha val="43137"/>
                    </a:srgbClr>
                  </a:outerShdw>
                </a:effectLst>
              </a:rPr>
              <a:t>ВОДЕНО ОТ ОБЩНОСТТА местно развитие на територията на МИГ </a:t>
            </a:r>
            <a:r>
              <a:rPr lang="bg-BG" b="1" cap="all" dirty="0" smtClean="0">
                <a:effectLst>
                  <a:outerShdw blurRad="38100" dist="38100" dir="2700000" algn="tl">
                    <a:srgbClr val="000000">
                      <a:alpha val="43137"/>
                    </a:srgbClr>
                  </a:outerShdw>
                </a:effectLst>
              </a:rPr>
              <a:t>“струма” </a:t>
            </a:r>
            <a:r>
              <a:rPr lang="ru-RU" b="1" cap="all" dirty="0" smtClean="0">
                <a:effectLst>
                  <a:outerShdw blurRad="38100" dist="38100" dir="2700000" algn="tl">
                    <a:srgbClr val="000000">
                      <a:alpha val="43137"/>
                    </a:srgbClr>
                  </a:outerShdw>
                </a:effectLst>
              </a:rPr>
              <a:t>в рамките на ПРОГРАМАТА ЗА РАЗВИТИЕ НА СЕЛСКИТЕ РАЙОНИ 2014 - 2020</a:t>
            </a:r>
            <a:endParaRPr lang="en-US" b="1" cap="all"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46070" cy="916230"/>
          </a:xfrm>
        </p:spPr>
        <p:txBody>
          <a:bodyPr>
            <a:normAutofit fontScale="90000"/>
          </a:bodyPr>
          <a:lstStyle/>
          <a:p>
            <a:r>
              <a:rPr lang="bg-BG" b="1" dirty="0" smtClean="0">
                <a:effectLst>
                  <a:outerShdw blurRad="38100" dist="38100" dir="2700000" algn="tl">
                    <a:srgbClr val="000000">
                      <a:alpha val="43137"/>
                    </a:srgbClr>
                  </a:outerShdw>
                </a:effectLst>
              </a:rPr>
              <a:t>МЯРКА 1 ТРАНСФЕР НА ЗНАНИЯ И ДЕЙСТВИЯ ЗА ОСВЕДОМЯВАНЕ</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40000" lnSpcReduction="20000"/>
          </a:bodyPr>
          <a:lstStyle/>
          <a:p>
            <a:r>
              <a:rPr lang="ru-RU" b="1" dirty="0" smtClean="0"/>
              <a:t>Подмярка 1.1 Професионално обучение и придобиване на умения, чрез която се подпомага организирането и провеждането на курсове за обучение и семинари в областта на селското стопанство и горското стопанство.</a:t>
            </a:r>
          </a:p>
          <a:p>
            <a:r>
              <a:rPr lang="ru-RU" b="1" dirty="0" smtClean="0"/>
              <a:t>Бенефициенти по подмярката са организациите, които предоставят трансфер на знания чрез курсове за обучение и семинари.</a:t>
            </a:r>
          </a:p>
          <a:p>
            <a:r>
              <a:rPr lang="ru-RU" dirty="0" smtClean="0"/>
              <a:t>За подпомагане за организиране на курсове и на семинари могат да кандидатстват висши училища, професионални гимназии, центрове за</a:t>
            </a:r>
          </a:p>
          <a:p>
            <a:r>
              <a:rPr lang="ru-RU" dirty="0" smtClean="0"/>
              <a:t>професионално обучение. Обучаващите организации трябва да имат право да провеждат обучение в областта на селското стопанство,</a:t>
            </a:r>
          </a:p>
          <a:p>
            <a:r>
              <a:rPr lang="ru-RU" dirty="0" smtClean="0"/>
              <a:t>ветеринарната медицина, горското стопанство, хранителните технологии , биотехнологиите, хидрология и климатология.</a:t>
            </a:r>
          </a:p>
          <a:p>
            <a:r>
              <a:rPr lang="ru-RU" dirty="0" smtClean="0"/>
              <a:t>За подпомагане за организиране само на семинари могат да кандидатстват научни институти или опитни станции в областта на селското</a:t>
            </a:r>
          </a:p>
          <a:p>
            <a:r>
              <a:rPr lang="bg-BG" dirty="0" smtClean="0"/>
              <a:t>стопанство или горите.</a:t>
            </a:r>
          </a:p>
          <a:p>
            <a:r>
              <a:rPr lang="ru-RU" dirty="0" smtClean="0"/>
              <a:t>Максималният интензитет на помощта е 100%.</a:t>
            </a:r>
          </a:p>
          <a:p>
            <a:r>
              <a:rPr lang="ru-RU" dirty="0" smtClean="0"/>
              <a:t>Бенефициентите по подмярката получават безвъзмездна помощ, която се отпуска под формата на стандартни разходи с размер на сумата по</a:t>
            </a:r>
          </a:p>
          <a:p>
            <a:r>
              <a:rPr lang="bg-BG" dirty="0" smtClean="0"/>
              <a:t>дейности:</a:t>
            </a:r>
          </a:p>
          <a:p>
            <a:r>
              <a:rPr lang="ru-RU" dirty="0" smtClean="0"/>
              <a:t>За курс 150 часа - 1 987 евро за един обучаем;</a:t>
            </a:r>
          </a:p>
          <a:p>
            <a:r>
              <a:rPr lang="ru-RU" dirty="0" smtClean="0"/>
              <a:t>За курс 100 часа - 1 385 евро за един обучаем;</a:t>
            </a:r>
          </a:p>
          <a:p>
            <a:r>
              <a:rPr lang="ru-RU" dirty="0" smtClean="0"/>
              <a:t>За курс 30 часа - 583 евро за един обучаем;</a:t>
            </a:r>
          </a:p>
          <a:p>
            <a:r>
              <a:rPr lang="ru-RU" dirty="0" smtClean="0"/>
              <a:t>За семинар 8 часа - 280 евро за един обучаем;</a:t>
            </a:r>
          </a:p>
          <a:p>
            <a:r>
              <a:rPr lang="ru-RU" dirty="0" smtClean="0"/>
              <a:t>За семинар 18 часа - 386 евро за един обучаем.</a:t>
            </a:r>
            <a:endParaRPr lang="bg-B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46070" cy="916230"/>
          </a:xfrm>
        </p:spPr>
        <p:txBody>
          <a:bodyPr>
            <a:normAutofit fontScale="90000"/>
          </a:bodyPr>
          <a:lstStyle/>
          <a:p>
            <a:r>
              <a:rPr lang="bg-BG" b="1" dirty="0" smtClean="0">
                <a:effectLst>
                  <a:outerShdw blurRad="38100" dist="38100" dir="2700000" algn="tl">
                    <a:srgbClr val="000000">
                      <a:alpha val="43137"/>
                    </a:srgbClr>
                  </a:outerShdw>
                </a:effectLst>
              </a:rPr>
              <a:t>МЯРКА 1 ТРАНСФЕР НА ЗНАНИЯ И ДЕЙСТВИЯ ЗА ОСВЕДОМЯВАНЕ</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47500" lnSpcReduction="20000"/>
          </a:bodyPr>
          <a:lstStyle/>
          <a:p>
            <a:r>
              <a:rPr lang="ru-RU" b="1" dirty="0" smtClean="0"/>
              <a:t>Подмярка 1.2 „Демонстрационни дейности и действия по осведомяване“. По подмярката се подпомага организирането и</a:t>
            </a:r>
          </a:p>
          <a:p>
            <a:r>
              <a:rPr lang="ru-RU" b="1" dirty="0" smtClean="0"/>
              <a:t>провеждането на демонстрационни дейности в областта на селското стопанство и горското стопанство.</a:t>
            </a:r>
          </a:p>
          <a:p>
            <a:r>
              <a:rPr lang="ru-RU" b="1" dirty="0" smtClean="0"/>
              <a:t>Бенефициенти по подмярката са организациите, които предоставят трансфер на знания чрез демонстрационни дейности.</a:t>
            </a:r>
          </a:p>
          <a:p>
            <a:r>
              <a:rPr lang="ru-RU" dirty="0" smtClean="0"/>
              <a:t>Организациите трябва да провеждат научно-изследователска дейност или образователна дейност в областта на селското или горското</a:t>
            </a:r>
          </a:p>
          <a:p>
            <a:r>
              <a:rPr lang="ru-RU" dirty="0" smtClean="0"/>
              <a:t>стопанство, или в областта на хранителните технологии. Организациите трябва да разполагат със собствени демонстрационни обекти от типа</a:t>
            </a:r>
          </a:p>
          <a:p>
            <a:r>
              <a:rPr lang="ru-RU" dirty="0" smtClean="0"/>
              <a:t>на учебно-опитни полета, изследователски опитни полета, учебни или изследователски лаборатории.</a:t>
            </a:r>
          </a:p>
          <a:p>
            <a:r>
              <a:rPr lang="ru-RU" dirty="0" smtClean="0"/>
              <a:t>Максималният интензитет на помощта е 100%.</a:t>
            </a:r>
          </a:p>
          <a:p>
            <a:r>
              <a:rPr lang="ru-RU" dirty="0" smtClean="0"/>
              <a:t>Максималният размер на помощта за инвестиции за един бенефициент за периода на прилагане на програмата е 100 000 евро.</a:t>
            </a:r>
          </a:p>
          <a:p>
            <a:r>
              <a:rPr lang="ru-RU" dirty="0" smtClean="0"/>
              <a:t>Бенефициентите по подмярката получават безвъзмездна помощ, която се отпуска под формата на стандартни разходи с размер на сумата по</a:t>
            </a:r>
          </a:p>
          <a:p>
            <a:r>
              <a:rPr lang="bg-BG" dirty="0" smtClean="0"/>
              <a:t>дейности:</a:t>
            </a:r>
          </a:p>
          <a:p>
            <a:r>
              <a:rPr lang="ru-RU" dirty="0" smtClean="0"/>
              <a:t>За демонстрация с продължителност 1 ден - 310 евро за един обучаем;</a:t>
            </a:r>
          </a:p>
          <a:p>
            <a:r>
              <a:rPr lang="ru-RU" dirty="0" smtClean="0"/>
              <a:t>За демонстрация с продължителност 2 дни - 361 евро за един обучаем;</a:t>
            </a:r>
          </a:p>
          <a:p>
            <a:r>
              <a:rPr lang="ru-RU" dirty="0" smtClean="0"/>
              <a:t>За демонстрация с продължителност 3 дни - 428 евро за един обучаем;</a:t>
            </a:r>
          </a:p>
          <a:p>
            <a:r>
              <a:rPr lang="bg-BG" dirty="0" smtClean="0"/>
              <a:t>Разходи за инвестиции.</a:t>
            </a:r>
            <a:endParaRPr lang="bg-B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46070" cy="916230"/>
          </a:xfrm>
        </p:spPr>
        <p:txBody>
          <a:bodyPr>
            <a:normAutofit fontScale="90000"/>
          </a:bodyPr>
          <a:lstStyle/>
          <a:p>
            <a:r>
              <a:rPr lang="bg-BG" b="1" dirty="0" smtClean="0">
                <a:effectLst>
                  <a:outerShdw blurRad="38100" dist="38100" dir="2700000" algn="tl">
                    <a:srgbClr val="000000">
                      <a:alpha val="43137"/>
                    </a:srgbClr>
                  </a:outerShdw>
                </a:effectLst>
              </a:rPr>
              <a:t>МЯРКА 1 ТРАНСФЕР НА ЗНАНИЯ И ДЕЙСТВИЯ ЗА ОСВЕДОМЯВАНЕ</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55000" lnSpcReduction="20000"/>
          </a:bodyPr>
          <a:lstStyle/>
          <a:p>
            <a:r>
              <a:rPr lang="ru-RU" b="1" dirty="0" smtClean="0"/>
              <a:t>Подмярка 1.3 „Краткосрочен обмен на опит и посещения в земеделски и горски стопанства“. По подмярката се подпомага</a:t>
            </a:r>
          </a:p>
          <a:p>
            <a:r>
              <a:rPr lang="ru-RU" b="1" dirty="0" smtClean="0"/>
              <a:t>организирането и провеждането на посещения на земеделски и горски стопанства.</a:t>
            </a:r>
          </a:p>
          <a:p>
            <a:r>
              <a:rPr lang="ru-RU" b="1" dirty="0" smtClean="0"/>
              <a:t>Бенефициенти по подмярката са организациите, които предоставят трансфер на знания чрез посещения на земеделски и горски</a:t>
            </a:r>
          </a:p>
          <a:p>
            <a:r>
              <a:rPr lang="ru-RU" b="1" dirty="0" smtClean="0"/>
              <a:t>стопанства. Организациите трябва да извършват научно-изследователска дейност или да извършват образователна или обучителна дейност в</a:t>
            </a:r>
          </a:p>
          <a:p>
            <a:r>
              <a:rPr lang="ru-RU" dirty="0" smtClean="0"/>
              <a:t>областта на селското стопанство или горското стопанство или биотехнологиите или хранителните технологии или да извършват дейности в</a:t>
            </a:r>
          </a:p>
          <a:p>
            <a:r>
              <a:rPr lang="ru-RU" dirty="0" smtClean="0"/>
              <a:t>неправителствения сектор в областта на селското или горското стопанство или околната среда или водите.</a:t>
            </a:r>
          </a:p>
          <a:p>
            <a:r>
              <a:rPr lang="ru-RU" dirty="0" smtClean="0"/>
              <a:t>Всички разходи се изплащат на бенефициента по подмярката. При възстановяването на разходите за организиране и провеждане на</a:t>
            </a:r>
          </a:p>
          <a:p>
            <a:r>
              <a:rPr lang="ru-RU" dirty="0" smtClean="0"/>
              <a:t>обучението се прилага система на ваучери. Ваучерите ще бъдат за посещение на стопанство по подмярка 1.3.</a:t>
            </a:r>
          </a:p>
          <a:p>
            <a:r>
              <a:rPr lang="ru-RU" dirty="0" smtClean="0"/>
              <a:t>Бенефициентите по подмярката получават безвъзмездна помощ, която се отпуска под формата на стандартни разходи с размер на сумата 257</a:t>
            </a:r>
          </a:p>
          <a:p>
            <a:r>
              <a:rPr lang="bg-BG" dirty="0" smtClean="0"/>
              <a:t>евро за един обучаем.</a:t>
            </a:r>
            <a:endParaRPr lang="bg-B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1068935"/>
          </a:xfrm>
        </p:spPr>
        <p:txBody>
          <a:bodyPr>
            <a:normAutofit fontScale="90000"/>
          </a:bodyPr>
          <a:lstStyle/>
          <a:p>
            <a:r>
              <a:rPr lang="bg-BG" b="1" dirty="0" smtClean="0">
                <a:effectLst>
                  <a:outerShdw blurRad="38100" dist="38100" dir="2700000" algn="tl">
                    <a:srgbClr val="000000">
                      <a:alpha val="43137"/>
                    </a:srgbClr>
                  </a:outerShdw>
                </a:effectLst>
              </a:rPr>
              <a:t>МЯРКА 4 ИНВЕСТИЦИИ В МАТЕРИАЛНИ АКТИВИ</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marL="0" indent="0">
              <a:buClr>
                <a:srgbClr val="94C600"/>
              </a:buClr>
              <a:buFont typeface="Symbol" pitchFamily="18" charset="2"/>
              <a:buNone/>
              <a:defRPr/>
            </a:pPr>
            <a:r>
              <a:rPr lang="bg-BG" sz="4000" b="1" dirty="0" smtClean="0">
                <a:solidFill>
                  <a:prstClr val="black"/>
                </a:solidFill>
              </a:rPr>
              <a:t>Цели на мярката:</a:t>
            </a:r>
          </a:p>
          <a:p>
            <a:pPr marL="0" indent="0" algn="just">
              <a:buClr>
                <a:srgbClr val="94C600"/>
              </a:buClr>
              <a:buFont typeface="Symbol" pitchFamily="18" charset="2"/>
              <a:buNone/>
              <a:defRPr/>
            </a:pPr>
            <a:r>
              <a:rPr lang="bg-BG" b="1" dirty="0" smtClean="0">
                <a:solidFill>
                  <a:prstClr val="black"/>
                </a:solidFill>
              </a:rPr>
              <a:t>4.1</a:t>
            </a:r>
            <a:r>
              <a:rPr lang="bg-BG" dirty="0" smtClean="0">
                <a:solidFill>
                  <a:prstClr val="black"/>
                </a:solidFill>
              </a:rPr>
              <a:t> Повишаване на устойчивостта и конкурентоспособността на земеделските стопанства;</a:t>
            </a:r>
          </a:p>
          <a:p>
            <a:pPr marL="0" indent="0" algn="just">
              <a:buClr>
                <a:srgbClr val="94C600"/>
              </a:buClr>
              <a:buFont typeface="Symbol" pitchFamily="18" charset="2"/>
              <a:buNone/>
              <a:defRPr/>
            </a:pPr>
            <a:r>
              <a:rPr lang="bg-BG" b="1" dirty="0" smtClean="0">
                <a:solidFill>
                  <a:prstClr val="black"/>
                </a:solidFill>
              </a:rPr>
              <a:t>4.2</a:t>
            </a:r>
            <a:r>
              <a:rPr lang="bg-BG" dirty="0" smtClean="0">
                <a:solidFill>
                  <a:prstClr val="black"/>
                </a:solidFill>
              </a:rPr>
              <a:t> Повишаване на конкурентоспособността и устойчивостта на предприятията от хранително-преработвателния сектор.</a:t>
            </a:r>
          </a:p>
          <a:p>
            <a:pPr marL="0" indent="0" algn="just">
              <a:buClr>
                <a:srgbClr val="94C600"/>
              </a:buClr>
              <a:buFont typeface="Symbol" pitchFamily="18" charset="2"/>
              <a:buNone/>
              <a:defRPr/>
            </a:pPr>
            <a:endParaRPr lang="bg-BG" dirty="0" smtClean="0">
              <a:solidFill>
                <a:prstClr val="black"/>
              </a:solidFill>
            </a:endParaRPr>
          </a:p>
          <a:p>
            <a:pPr marL="0" indent="0">
              <a:buClr>
                <a:srgbClr val="94C600"/>
              </a:buClr>
              <a:buFont typeface="Symbol" pitchFamily="18" charset="2"/>
              <a:buNone/>
              <a:defRPr/>
            </a:pPr>
            <a:r>
              <a:rPr lang="bg-BG" sz="4000" b="1" dirty="0" smtClean="0">
                <a:solidFill>
                  <a:prstClr val="black"/>
                </a:solidFill>
              </a:rPr>
              <a:t>Обхват на подпомагане:</a:t>
            </a:r>
          </a:p>
          <a:p>
            <a:pPr marL="0" indent="0" algn="just">
              <a:buClr>
                <a:srgbClr val="94C600"/>
              </a:buClr>
              <a:buFont typeface="Symbol" pitchFamily="18" charset="2"/>
              <a:buNone/>
              <a:defRPr/>
            </a:pPr>
            <a:r>
              <a:rPr lang="bg-BG" b="1" dirty="0" smtClean="0">
                <a:solidFill>
                  <a:prstClr val="black"/>
                </a:solidFill>
              </a:rPr>
              <a:t>4.1 </a:t>
            </a:r>
            <a:r>
              <a:rPr lang="bg-BG" dirty="0" smtClean="0">
                <a:solidFill>
                  <a:prstClr val="black"/>
                </a:solidFill>
              </a:rPr>
              <a:t>Подпомагане на инвестиции в материални и нематериални активи, имащи отношение към подобряване на производствената дейност на земеделските стопанства;</a:t>
            </a:r>
          </a:p>
          <a:p>
            <a:pPr marL="0" indent="0" algn="just">
              <a:buClr>
                <a:srgbClr val="94C600"/>
              </a:buClr>
              <a:buFont typeface="Symbol" pitchFamily="18" charset="2"/>
              <a:buNone/>
              <a:defRPr/>
            </a:pPr>
            <a:r>
              <a:rPr lang="bg-BG" b="1" dirty="0" smtClean="0">
                <a:solidFill>
                  <a:prstClr val="black"/>
                </a:solidFill>
              </a:rPr>
              <a:t>4.2</a:t>
            </a:r>
            <a:r>
              <a:rPr lang="bg-BG" dirty="0" smtClean="0">
                <a:solidFill>
                  <a:prstClr val="black"/>
                </a:solidFill>
              </a:rPr>
              <a:t> Подпомагане на инвестиции в материални и нематериални активи, имащи отношение към подобряване на цялостната дейност на земеделските стопанства и предприятията</a:t>
            </a:r>
            <a:r>
              <a:rPr lang="en-US" dirty="0" smtClean="0">
                <a:solidFill>
                  <a:prstClr val="black"/>
                </a:solidFill>
              </a:rPr>
              <a:t> </a:t>
            </a:r>
            <a:r>
              <a:rPr lang="bg-BG" dirty="0" smtClean="0">
                <a:solidFill>
                  <a:prstClr val="black"/>
                </a:solidFill>
              </a:rPr>
              <a:t>за преработка на земеделски продукти;</a:t>
            </a:r>
          </a:p>
          <a:p>
            <a:pPr marL="0" indent="0" algn="just">
              <a:buClr>
                <a:srgbClr val="94C600"/>
              </a:buClr>
              <a:buFont typeface="Symbol" pitchFamily="18" charset="2"/>
              <a:buNone/>
              <a:defRPr/>
            </a:pPr>
            <a:endParaRPr lang="bg-BG" dirty="0" smtClean="0">
              <a:solidFill>
                <a:prstClr val="black"/>
              </a:solidFill>
            </a:endParaRPr>
          </a:p>
          <a:p>
            <a:endParaRPr lang="bg-B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4"/>
            <a:ext cx="8246070" cy="763525"/>
          </a:xfrm>
        </p:spPr>
        <p:txBody>
          <a:bodyPr>
            <a:normAutofit fontScale="90000"/>
          </a:bodyPr>
          <a:lstStyle/>
          <a:p>
            <a:r>
              <a:rPr lang="bg-BG" b="1" dirty="0" smtClean="0">
                <a:effectLst>
                  <a:outerShdw blurRad="38100" dist="38100" dir="2700000" algn="tl">
                    <a:srgbClr val="000000">
                      <a:alpha val="43137"/>
                    </a:srgbClr>
                  </a:outerShdw>
                </a:effectLst>
              </a:rPr>
              <a:t>МЯРКА 4 ИНВЕСТИЦИИ В МАТЕРИАЛНИ АКТИВИ</a:t>
            </a:r>
            <a:endParaRPr lang="bg-BG" dirty="0"/>
          </a:p>
        </p:txBody>
      </p:sp>
      <p:sp>
        <p:nvSpPr>
          <p:cNvPr id="3" name="Content Placeholder 2"/>
          <p:cNvSpPr>
            <a:spLocks noGrp="1"/>
          </p:cNvSpPr>
          <p:nvPr>
            <p:ph idx="1"/>
          </p:nvPr>
        </p:nvSpPr>
        <p:spPr>
          <a:xfrm>
            <a:off x="448965" y="1138425"/>
            <a:ext cx="8246070" cy="4275741"/>
          </a:xfrm>
        </p:spPr>
        <p:txBody>
          <a:bodyPr>
            <a:normAutofit fontScale="55000" lnSpcReduction="20000"/>
          </a:bodyPr>
          <a:lstStyle/>
          <a:p>
            <a:pPr marL="0" indent="0">
              <a:buClr>
                <a:srgbClr val="94C600"/>
              </a:buClr>
              <a:buFont typeface="Symbol" pitchFamily="18" charset="2"/>
              <a:buNone/>
              <a:defRPr/>
            </a:pPr>
            <a:r>
              <a:rPr lang="bg-BG" sz="3600" b="1" dirty="0" smtClean="0">
                <a:solidFill>
                  <a:prstClr val="black"/>
                </a:solidFill>
              </a:rPr>
              <a:t>Бенефициенти:</a:t>
            </a:r>
          </a:p>
          <a:p>
            <a:pPr marL="0" indent="0" algn="just">
              <a:buClr>
                <a:srgbClr val="94C600"/>
              </a:buClr>
              <a:buFont typeface="Symbol" pitchFamily="18" charset="2"/>
              <a:buNone/>
              <a:defRPr/>
            </a:pPr>
            <a:r>
              <a:rPr lang="bg-BG" dirty="0" smtClean="0">
                <a:solidFill>
                  <a:prstClr val="black"/>
                </a:solidFill>
              </a:rPr>
              <a:t>Земеделски производители (физически или юридически лица);</a:t>
            </a:r>
          </a:p>
          <a:p>
            <a:pPr marL="0" indent="0" algn="just">
              <a:buClr>
                <a:srgbClr val="94C600"/>
              </a:buClr>
              <a:buFont typeface="Symbol" pitchFamily="18" charset="2"/>
              <a:buNone/>
              <a:defRPr/>
            </a:pPr>
            <a:r>
              <a:rPr lang="bg-BG" dirty="0" smtClean="0">
                <a:solidFill>
                  <a:prstClr val="black"/>
                </a:solidFill>
              </a:rPr>
              <a:t>Предприятия от хранително-преработвателната промишленост;</a:t>
            </a:r>
          </a:p>
          <a:p>
            <a:pPr marL="0" indent="0" algn="just">
              <a:buClr>
                <a:srgbClr val="94C600"/>
              </a:buClr>
              <a:buFont typeface="Symbol" pitchFamily="18" charset="2"/>
              <a:buNone/>
              <a:defRPr/>
            </a:pPr>
            <a:r>
              <a:rPr lang="bg-BG" dirty="0" smtClean="0">
                <a:solidFill>
                  <a:prstClr val="black"/>
                </a:solidFill>
              </a:rPr>
              <a:t>Групи на производители; </a:t>
            </a:r>
          </a:p>
          <a:p>
            <a:pPr marL="0" indent="0" algn="just">
              <a:buClr>
                <a:srgbClr val="94C600"/>
              </a:buClr>
              <a:buFont typeface="Symbol" pitchFamily="18" charset="2"/>
              <a:buNone/>
              <a:defRPr/>
            </a:pPr>
            <a:r>
              <a:rPr lang="bg-BG" dirty="0" smtClean="0">
                <a:solidFill>
                  <a:prstClr val="black"/>
                </a:solidFill>
              </a:rPr>
              <a:t>Общини; </a:t>
            </a:r>
          </a:p>
          <a:p>
            <a:pPr marL="0" indent="0" algn="just">
              <a:buClr>
                <a:srgbClr val="94C600"/>
              </a:buClr>
              <a:buFont typeface="Symbol" pitchFamily="18" charset="2"/>
              <a:buNone/>
              <a:defRPr/>
            </a:pPr>
            <a:r>
              <a:rPr lang="bg-BG" dirty="0" smtClean="0">
                <a:solidFill>
                  <a:prstClr val="black"/>
                </a:solidFill>
              </a:rPr>
              <a:t>Държавни предприятия;</a:t>
            </a:r>
          </a:p>
          <a:p>
            <a:pPr marL="0" indent="0" algn="just">
              <a:buClr>
                <a:srgbClr val="94C600"/>
              </a:buClr>
              <a:buFont typeface="Symbol" pitchFamily="18" charset="2"/>
              <a:buNone/>
              <a:defRPr/>
            </a:pPr>
            <a:r>
              <a:rPr lang="bg-BG" dirty="0" smtClean="0">
                <a:solidFill>
                  <a:prstClr val="black"/>
                </a:solidFill>
              </a:rPr>
              <a:t>Търговски дружества;</a:t>
            </a:r>
          </a:p>
          <a:p>
            <a:pPr marL="0" indent="0" algn="just">
              <a:buClr>
                <a:srgbClr val="94C600"/>
              </a:buClr>
              <a:buFont typeface="Symbol" pitchFamily="18" charset="2"/>
              <a:buNone/>
              <a:defRPr/>
            </a:pPr>
            <a:r>
              <a:rPr lang="bg-BG" dirty="0" smtClean="0">
                <a:solidFill>
                  <a:prstClr val="black"/>
                </a:solidFill>
              </a:rPr>
              <a:t>Сдружения за напояване.</a:t>
            </a:r>
          </a:p>
          <a:p>
            <a:pPr marL="0" indent="0">
              <a:buClr>
                <a:srgbClr val="94C600"/>
              </a:buClr>
              <a:buFont typeface="Symbol" pitchFamily="18" charset="2"/>
              <a:buNone/>
              <a:defRPr/>
            </a:pPr>
            <a:endParaRPr lang="en-US" sz="1400" b="1" dirty="0" smtClean="0">
              <a:solidFill>
                <a:prstClr val="black"/>
              </a:solidFill>
            </a:endParaRPr>
          </a:p>
          <a:p>
            <a:pPr marL="0" indent="0">
              <a:buClr>
                <a:srgbClr val="94C600"/>
              </a:buClr>
              <a:buFont typeface="Symbol" pitchFamily="18" charset="2"/>
              <a:buNone/>
              <a:defRPr/>
            </a:pPr>
            <a:r>
              <a:rPr lang="bg-BG" sz="3600" b="1" dirty="0" smtClean="0">
                <a:solidFill>
                  <a:prstClr val="black"/>
                </a:solidFill>
              </a:rPr>
              <a:t>Допустими разходи:</a:t>
            </a:r>
          </a:p>
          <a:p>
            <a:pPr algn="just">
              <a:spcBef>
                <a:spcPts val="0"/>
              </a:spcBef>
              <a:buClr>
                <a:srgbClr val="4F81BD"/>
              </a:buClr>
              <a:buFont typeface="Symbol" pitchFamily="18" charset="2"/>
              <a:buChar char=""/>
              <a:defRPr/>
            </a:pPr>
            <a:r>
              <a:rPr lang="bg-BG" dirty="0" smtClean="0">
                <a:solidFill>
                  <a:prstClr val="black"/>
                </a:solidFill>
              </a:rPr>
              <a:t>Изграждане, придобиване и подобряване на недвижимо имущество, включително чрез лизинг;</a:t>
            </a:r>
          </a:p>
          <a:p>
            <a:pPr algn="just">
              <a:spcBef>
                <a:spcPts val="0"/>
              </a:spcBef>
              <a:buClr>
                <a:srgbClr val="4F81BD"/>
              </a:buClr>
              <a:buFont typeface="Symbol" pitchFamily="18" charset="2"/>
              <a:buChar char=""/>
              <a:defRPr/>
            </a:pPr>
            <a:r>
              <a:rPr lang="bg-BG" dirty="0" smtClean="0">
                <a:solidFill>
                  <a:prstClr val="black"/>
                </a:solidFill>
              </a:rPr>
              <a:t>Закупуване на нови машини, съоръжения и оборудване, включително компютърен софтуер до пазарната стойност на активите, включително чрез лизинг;</a:t>
            </a:r>
          </a:p>
          <a:p>
            <a:pPr algn="just">
              <a:spcBef>
                <a:spcPts val="0"/>
              </a:spcBef>
              <a:buClr>
                <a:srgbClr val="4F81BD"/>
              </a:buClr>
              <a:buFont typeface="Symbol" pitchFamily="18" charset="2"/>
              <a:buChar char=""/>
              <a:defRPr/>
            </a:pPr>
            <a:r>
              <a:rPr lang="bg-BG" dirty="0" smtClean="0">
                <a:solidFill>
                  <a:prstClr val="black"/>
                </a:solidFill>
              </a:rPr>
              <a:t>Общи разходи свързани със съответния проект за предпроектни проучвания, такси, хонорари за архитекти, инженери и консултантски услуги;</a:t>
            </a:r>
          </a:p>
          <a:p>
            <a:pPr algn="just">
              <a:spcBef>
                <a:spcPts val="0"/>
              </a:spcBef>
              <a:buClr>
                <a:srgbClr val="4F81BD"/>
              </a:buClr>
              <a:buFont typeface="Symbol" pitchFamily="18" charset="2"/>
              <a:buChar char=""/>
              <a:defRPr/>
            </a:pPr>
            <a:r>
              <a:rPr lang="bg-BG" dirty="0" smtClean="0">
                <a:solidFill>
                  <a:prstClr val="black"/>
                </a:solidFill>
              </a:rPr>
              <a:t>Закупуване на ноу-хау, патенти права и лицензи, търговски марки и процеси необходими за изготвяне и изпълнение на проекта.</a:t>
            </a:r>
          </a:p>
          <a:p>
            <a:endParaRPr lang="bg-B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4"/>
            <a:ext cx="8246070" cy="763525"/>
          </a:xfrm>
        </p:spPr>
        <p:txBody>
          <a:bodyPr>
            <a:normAutofit fontScale="90000"/>
          </a:bodyPr>
          <a:lstStyle/>
          <a:p>
            <a:r>
              <a:rPr lang="bg-BG" b="1" dirty="0" smtClean="0">
                <a:effectLst>
                  <a:outerShdw blurRad="38100" dist="38100" dir="2700000" algn="tl">
                    <a:srgbClr val="000000">
                      <a:alpha val="43137"/>
                    </a:srgbClr>
                  </a:outerShdw>
                </a:effectLst>
              </a:rPr>
              <a:t>МЯРКА 4 ИНВЕСТИЦИИ В МАТЕРИАЛНИ АКТИВИ</a:t>
            </a:r>
            <a:endParaRPr lang="bg-BG" dirty="0"/>
          </a:p>
        </p:txBody>
      </p:sp>
      <p:sp>
        <p:nvSpPr>
          <p:cNvPr id="3" name="Content Placeholder 2"/>
          <p:cNvSpPr>
            <a:spLocks noGrp="1"/>
          </p:cNvSpPr>
          <p:nvPr>
            <p:ph idx="1"/>
          </p:nvPr>
        </p:nvSpPr>
        <p:spPr>
          <a:xfrm>
            <a:off x="448965" y="1138425"/>
            <a:ext cx="8246070" cy="4275742"/>
          </a:xfrm>
        </p:spPr>
        <p:txBody>
          <a:bodyPr>
            <a:normAutofit fontScale="62500" lnSpcReduction="20000"/>
          </a:bodyPr>
          <a:lstStyle/>
          <a:p>
            <a:pPr marL="0" indent="0">
              <a:buClr>
                <a:srgbClr val="94C600"/>
              </a:buClr>
              <a:buFont typeface="Symbol" pitchFamily="18" charset="2"/>
              <a:buNone/>
            </a:pPr>
            <a:r>
              <a:rPr lang="bg-BG" sz="4000" b="1" dirty="0" smtClean="0">
                <a:solidFill>
                  <a:srgbClr val="000000"/>
                </a:solidFill>
              </a:rPr>
              <a:t>Финансови условия:</a:t>
            </a:r>
          </a:p>
          <a:p>
            <a:pPr marL="0" indent="0" algn="just">
              <a:buClr>
                <a:srgbClr val="94C600"/>
              </a:buClr>
              <a:buFont typeface="Symbol" pitchFamily="18" charset="2"/>
              <a:buNone/>
            </a:pPr>
            <a:r>
              <a:rPr lang="bg-BG" dirty="0" smtClean="0">
                <a:solidFill>
                  <a:srgbClr val="000000"/>
                </a:solidFill>
              </a:rPr>
              <a:t>Подмерки </a:t>
            </a:r>
            <a:r>
              <a:rPr lang="bg-BG" b="1" dirty="0" smtClean="0">
                <a:solidFill>
                  <a:srgbClr val="000000"/>
                </a:solidFill>
              </a:rPr>
              <a:t>4.1 и 4.2</a:t>
            </a:r>
            <a:r>
              <a:rPr lang="bg-BG" dirty="0" smtClean="0">
                <a:solidFill>
                  <a:srgbClr val="000000"/>
                </a:solidFill>
              </a:rPr>
              <a:t>: </a:t>
            </a:r>
            <a:endParaRPr lang="en-US" dirty="0" smtClean="0">
              <a:solidFill>
                <a:srgbClr val="000000"/>
              </a:solidFill>
            </a:endParaRPr>
          </a:p>
          <a:p>
            <a:pPr marL="0" indent="0" algn="just">
              <a:buClr>
                <a:srgbClr val="94C600"/>
              </a:buClr>
              <a:buFont typeface="Symbol" pitchFamily="18" charset="2"/>
              <a:buNone/>
            </a:pPr>
            <a:r>
              <a:rPr lang="bg-BG" dirty="0" smtClean="0">
                <a:solidFill>
                  <a:srgbClr val="000000"/>
                </a:solidFill>
              </a:rPr>
              <a:t>Минималния размер на допустими разходи за  един проект е левовата равностойност на 10 000 евро. Максималният размер на допустимите разходи </a:t>
            </a:r>
            <a:r>
              <a:rPr lang="ru-RU" dirty="0" smtClean="0">
                <a:solidFill>
                  <a:srgbClr val="000000"/>
                </a:solidFill>
              </a:rPr>
              <a:t>за един кандидат, за </a:t>
            </a:r>
            <a:r>
              <a:rPr lang="bg-BG" dirty="0" smtClean="0">
                <a:solidFill>
                  <a:srgbClr val="000000"/>
                </a:solidFill>
              </a:rPr>
              <a:t>целия</a:t>
            </a:r>
            <a:r>
              <a:rPr lang="ru-RU" dirty="0" smtClean="0">
                <a:solidFill>
                  <a:srgbClr val="000000"/>
                </a:solidFill>
              </a:rPr>
              <a:t> период на </a:t>
            </a:r>
            <a:r>
              <a:rPr lang="bg-BG" dirty="0" smtClean="0">
                <a:solidFill>
                  <a:srgbClr val="000000"/>
                </a:solidFill>
              </a:rPr>
              <a:t>прилагане на Програмата е в рамките на  3 000 </a:t>
            </a:r>
            <a:r>
              <a:rPr lang="ru-RU" dirty="0" smtClean="0">
                <a:solidFill>
                  <a:srgbClr val="000000"/>
                </a:solidFill>
              </a:rPr>
              <a:t>000 евро.</a:t>
            </a:r>
          </a:p>
          <a:p>
            <a:pPr marL="0" indent="0" algn="just">
              <a:buClr>
                <a:srgbClr val="94C600"/>
              </a:buClr>
              <a:buFont typeface="Symbol" pitchFamily="18" charset="2"/>
              <a:buNone/>
            </a:pPr>
            <a:endParaRPr lang="bg-BG" dirty="0" smtClean="0">
              <a:solidFill>
                <a:srgbClr val="000000"/>
              </a:solidFill>
            </a:endParaRPr>
          </a:p>
          <a:p>
            <a:pPr marL="0" indent="0" algn="just">
              <a:buClr>
                <a:srgbClr val="94C600"/>
              </a:buClr>
              <a:buFont typeface="Symbol" pitchFamily="18" charset="2"/>
              <a:buNone/>
            </a:pPr>
            <a:r>
              <a:rPr lang="bg-BG" dirty="0" smtClean="0">
                <a:solidFill>
                  <a:srgbClr val="000000"/>
                </a:solidFill>
              </a:rPr>
              <a:t>За подмерки </a:t>
            </a:r>
            <a:r>
              <a:rPr lang="bg-BG" b="1" dirty="0" smtClean="0">
                <a:solidFill>
                  <a:srgbClr val="000000"/>
                </a:solidFill>
              </a:rPr>
              <a:t>4.1 и 4.2 </a:t>
            </a:r>
            <a:r>
              <a:rPr lang="bg-BG" dirty="0" smtClean="0">
                <a:solidFill>
                  <a:srgbClr val="000000"/>
                </a:solidFill>
              </a:rPr>
              <a:t>интензитета на финансовата помощ е в размер на 50 % от одобрените разходи, в определени случай, финансовата помощ може да достигне до максимум 90 % от размера на одобрените разходи. </a:t>
            </a:r>
          </a:p>
          <a:p>
            <a:pPr marL="0" indent="0">
              <a:buClr>
                <a:srgbClr val="94C600"/>
              </a:buClr>
              <a:buFont typeface="Symbol" pitchFamily="18" charset="2"/>
              <a:buNone/>
            </a:pPr>
            <a:r>
              <a:rPr lang="bg-BG" sz="4000" b="1" dirty="0" smtClean="0">
                <a:solidFill>
                  <a:srgbClr val="000000"/>
                </a:solidFill>
              </a:rPr>
              <a:t>Очакван резултат:</a:t>
            </a:r>
            <a:endParaRPr lang="en-US" sz="4000" b="1" dirty="0" smtClean="0">
              <a:solidFill>
                <a:srgbClr val="000000"/>
              </a:solidFill>
            </a:endParaRPr>
          </a:p>
          <a:p>
            <a:pPr marL="0" indent="0" algn="just">
              <a:buClr>
                <a:srgbClr val="94C600"/>
              </a:buClr>
              <a:buFont typeface="Symbol" pitchFamily="18" charset="2"/>
              <a:buNone/>
            </a:pPr>
            <a:r>
              <a:rPr lang="bg-BG" dirty="0" smtClean="0">
                <a:solidFill>
                  <a:srgbClr val="FF0000"/>
                </a:solidFill>
              </a:rPr>
              <a:t>3550 земеделски производители да получат подкрепа за инвестиции в техните стопанства.</a:t>
            </a:r>
          </a:p>
          <a:p>
            <a:pPr marL="0" indent="0" algn="just">
              <a:buClr>
                <a:srgbClr val="94C600"/>
              </a:buClr>
              <a:buFont typeface="Symbol" pitchFamily="18" charset="2"/>
              <a:buNone/>
            </a:pPr>
            <a:r>
              <a:rPr lang="bg-BG" dirty="0" smtClean="0">
                <a:solidFill>
                  <a:srgbClr val="FF0000"/>
                </a:solidFill>
              </a:rPr>
              <a:t>610 предприятия от ХВП да бъдат подпомогнати за инвестиции, свързани с добавяне на стойност към произвежданата продукция, в това число инвестиции, свързани с подобряване на енергийната ефективност.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4"/>
            <a:ext cx="8246070" cy="763525"/>
          </a:xfrm>
        </p:spPr>
        <p:txBody>
          <a:bodyPr>
            <a:normAutofit fontScale="90000"/>
          </a:bodyPr>
          <a:lstStyle/>
          <a:p>
            <a:r>
              <a:rPr lang="bg-BG" b="1" dirty="0" smtClean="0"/>
              <a:t>МЯРКА 6 РАЗВИТИЕ НА СТОПАНСТВОТО И СТОПАНСКАТА ДЕЙНОСТ</a:t>
            </a:r>
            <a:endParaRPr lang="bg-BG" b="1" dirty="0"/>
          </a:p>
        </p:txBody>
      </p:sp>
      <p:sp>
        <p:nvSpPr>
          <p:cNvPr id="3" name="Content Placeholder 2"/>
          <p:cNvSpPr>
            <a:spLocks noGrp="1"/>
          </p:cNvSpPr>
          <p:nvPr>
            <p:ph idx="1"/>
          </p:nvPr>
        </p:nvSpPr>
        <p:spPr>
          <a:xfrm>
            <a:off x="448965" y="1443835"/>
            <a:ext cx="8246070" cy="4428445"/>
          </a:xfrm>
        </p:spPr>
        <p:txBody>
          <a:bodyPr>
            <a:normAutofit fontScale="77500" lnSpcReduction="20000"/>
          </a:bodyPr>
          <a:lstStyle/>
          <a:p>
            <a:r>
              <a:rPr lang="bg-BG" b="1" dirty="0" smtClean="0">
                <a:solidFill>
                  <a:srgbClr val="000000"/>
                </a:solidFill>
              </a:rPr>
              <a:t>Цели на мярката:</a:t>
            </a:r>
          </a:p>
          <a:p>
            <a:pPr marL="0" indent="0" algn="just">
              <a:buClr>
                <a:srgbClr val="94C600"/>
              </a:buClr>
              <a:buFont typeface="Symbol" pitchFamily="18" charset="2"/>
              <a:buNone/>
            </a:pPr>
            <a:r>
              <a:rPr lang="bg-BG" b="1" dirty="0" smtClean="0">
                <a:solidFill>
                  <a:srgbClr val="000000"/>
                </a:solidFill>
              </a:rPr>
              <a:t>6.4</a:t>
            </a:r>
          </a:p>
          <a:p>
            <a:pPr marL="0" indent="0" algn="just">
              <a:buClr>
                <a:srgbClr val="94C600"/>
              </a:buClr>
              <a:buFont typeface="Symbol" pitchFamily="18" charset="2"/>
              <a:buNone/>
            </a:pPr>
            <a:r>
              <a:rPr lang="bg-BG" dirty="0" smtClean="0">
                <a:solidFill>
                  <a:srgbClr val="000000"/>
                </a:solidFill>
              </a:rPr>
              <a:t>Насърчаване на заетостта и разкриване на качествени работни места и запазване на вече съществуващите работни места;</a:t>
            </a:r>
          </a:p>
          <a:p>
            <a:pPr marL="0" indent="0" algn="just">
              <a:buClr>
                <a:srgbClr val="94C600"/>
              </a:buClr>
              <a:buFont typeface="Symbol" pitchFamily="18" charset="2"/>
              <a:buNone/>
            </a:pPr>
            <a:r>
              <a:rPr lang="bg-BG" dirty="0" smtClean="0">
                <a:solidFill>
                  <a:srgbClr val="000000"/>
                </a:solidFill>
              </a:rPr>
              <a:t>Намаляване на сезонните колебания в заетостта;</a:t>
            </a:r>
          </a:p>
          <a:p>
            <a:pPr marL="0" indent="0" algn="just">
              <a:buClr>
                <a:srgbClr val="94C600"/>
              </a:buClr>
              <a:buFont typeface="Symbol" pitchFamily="18" charset="2"/>
              <a:buNone/>
            </a:pPr>
            <a:r>
              <a:rPr lang="bg-BG" dirty="0" smtClean="0">
                <a:solidFill>
                  <a:srgbClr val="000000"/>
                </a:solidFill>
              </a:rPr>
              <a:t>Насърчаване стартирането и развитието на неземеделски дейности в селските райони. </a:t>
            </a:r>
            <a:endParaRPr lang="bg-BG" sz="4000" b="1" dirty="0" smtClean="0">
              <a:solidFill>
                <a:srgbClr val="000000"/>
              </a:solidFill>
            </a:endParaRPr>
          </a:p>
          <a:p>
            <a:endParaRPr lang="bg-BG" dirty="0" smtClean="0"/>
          </a:p>
          <a:p>
            <a:r>
              <a:rPr lang="bg-BG" b="1" dirty="0" smtClean="0">
                <a:solidFill>
                  <a:srgbClr val="000000"/>
                </a:solidFill>
              </a:rPr>
              <a:t>Обхват на подпомагане:</a:t>
            </a:r>
          </a:p>
          <a:p>
            <a:pPr marL="0" indent="0">
              <a:buClr>
                <a:srgbClr val="94C600"/>
              </a:buClr>
              <a:buFont typeface="Symbol" pitchFamily="18" charset="2"/>
              <a:buNone/>
            </a:pPr>
            <a:r>
              <a:rPr lang="bg-BG" b="1" dirty="0" smtClean="0">
                <a:solidFill>
                  <a:srgbClr val="000000"/>
                </a:solidFill>
              </a:rPr>
              <a:t>6.4. </a:t>
            </a:r>
            <a:endParaRPr lang="en-US" b="1" dirty="0" smtClean="0">
              <a:solidFill>
                <a:srgbClr val="000000"/>
              </a:solidFill>
            </a:endParaRPr>
          </a:p>
          <a:p>
            <a:pPr marL="0" indent="0">
              <a:buClr>
                <a:srgbClr val="94C600"/>
              </a:buClr>
              <a:buFont typeface="Symbol" pitchFamily="18" charset="2"/>
              <a:buNone/>
            </a:pPr>
            <a:r>
              <a:rPr lang="bg-BG" dirty="0" smtClean="0">
                <a:solidFill>
                  <a:srgbClr val="000000"/>
                </a:solidFill>
              </a:rPr>
              <a:t>Подпомагане на инвестиции, свързани с неземеделски дейности на територията на селските райони</a:t>
            </a:r>
            <a:endParaRPr lang="bg-BG" b="1" dirty="0" smtClean="0">
              <a:solidFill>
                <a:srgbClr val="000000"/>
              </a:solidFill>
            </a:endParaRPr>
          </a:p>
          <a:p>
            <a:endParaRPr lang="bg-B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4"/>
            <a:ext cx="8246070" cy="763525"/>
          </a:xfrm>
        </p:spPr>
        <p:txBody>
          <a:bodyPr>
            <a:normAutofit fontScale="90000"/>
          </a:bodyPr>
          <a:lstStyle/>
          <a:p>
            <a:r>
              <a:rPr lang="bg-BG" b="1" dirty="0" smtClean="0"/>
              <a:t>МЯРКА 6 РАЗВИТИЕ НА СТОПАНСТВОТО И СТОПАНСКАТА ДЕЙНОСТ</a:t>
            </a:r>
            <a:endParaRPr lang="bg-BG" b="1" dirty="0"/>
          </a:p>
        </p:txBody>
      </p:sp>
      <p:sp>
        <p:nvSpPr>
          <p:cNvPr id="3" name="Content Placeholder 2"/>
          <p:cNvSpPr>
            <a:spLocks noGrp="1"/>
          </p:cNvSpPr>
          <p:nvPr>
            <p:ph idx="1"/>
          </p:nvPr>
        </p:nvSpPr>
        <p:spPr>
          <a:xfrm>
            <a:off x="448965" y="1443835"/>
            <a:ext cx="8246070" cy="4733855"/>
          </a:xfrm>
        </p:spPr>
        <p:txBody>
          <a:bodyPr>
            <a:normAutofit fontScale="85000" lnSpcReduction="20000"/>
          </a:bodyPr>
          <a:lstStyle/>
          <a:p>
            <a:r>
              <a:rPr lang="bg-BG" b="1" dirty="0" smtClean="0">
                <a:solidFill>
                  <a:srgbClr val="000000"/>
                </a:solidFill>
              </a:rPr>
              <a:t>Бенефициенти:</a:t>
            </a:r>
          </a:p>
          <a:p>
            <a:pPr marL="0" indent="0" algn="just">
              <a:buClr>
                <a:srgbClr val="94C600"/>
              </a:buClr>
              <a:buFont typeface="Symbol" pitchFamily="18" charset="2"/>
              <a:buNone/>
            </a:pPr>
            <a:r>
              <a:rPr lang="ru-RU" b="1" dirty="0" smtClean="0">
                <a:solidFill>
                  <a:srgbClr val="000000"/>
                </a:solidFill>
              </a:rPr>
              <a:t>6.4 </a:t>
            </a:r>
          </a:p>
          <a:p>
            <a:pPr marL="0" indent="0" algn="just">
              <a:buClr>
                <a:srgbClr val="94C600"/>
              </a:buClr>
              <a:buFont typeface="Symbol" pitchFamily="18" charset="2"/>
              <a:buNone/>
            </a:pPr>
            <a:r>
              <a:rPr lang="bg-BG" dirty="0" smtClean="0">
                <a:solidFill>
                  <a:srgbClr val="000000"/>
                </a:solidFill>
              </a:rPr>
              <a:t>ЗП или микропредприятия, регистрирани като ЕТ или ЮЛ, ФЛ - регистрирани по Закона за занаятите;</a:t>
            </a:r>
          </a:p>
          <a:p>
            <a:pPr marL="0" indent="0" algn="just">
              <a:buClr>
                <a:srgbClr val="94C600"/>
              </a:buClr>
              <a:buNone/>
            </a:pPr>
            <a:r>
              <a:rPr lang="bg-BG" b="1" dirty="0" smtClean="0">
                <a:solidFill>
                  <a:srgbClr val="000000"/>
                </a:solidFill>
              </a:rPr>
              <a:t>Допустими разходи:</a:t>
            </a:r>
          </a:p>
          <a:p>
            <a:pPr marL="0" indent="0">
              <a:buClr>
                <a:srgbClr val="94C600"/>
              </a:buClr>
              <a:buFont typeface="Symbol" pitchFamily="18" charset="2"/>
              <a:buNone/>
            </a:pPr>
            <a:r>
              <a:rPr lang="bg-BG" b="1" dirty="0" smtClean="0">
                <a:solidFill>
                  <a:srgbClr val="000000"/>
                </a:solidFill>
              </a:rPr>
              <a:t>6.4 </a:t>
            </a:r>
          </a:p>
          <a:p>
            <a:pPr marL="0" indent="0">
              <a:buClr>
                <a:srgbClr val="94C600"/>
              </a:buClr>
              <a:buFont typeface="Symbol" pitchFamily="18" charset="2"/>
              <a:buNone/>
            </a:pPr>
            <a:r>
              <a:rPr lang="bg-BG" dirty="0" smtClean="0">
                <a:solidFill>
                  <a:srgbClr val="000000"/>
                </a:solidFill>
              </a:rPr>
              <a:t>Изграждане, придобиване, или подобрения на недвижимо имущество;</a:t>
            </a:r>
          </a:p>
          <a:p>
            <a:pPr marL="0" indent="0" algn="just">
              <a:buClr>
                <a:srgbClr val="94C600"/>
              </a:buClr>
              <a:buFont typeface="Symbol" pitchFamily="18" charset="2"/>
              <a:buNone/>
            </a:pPr>
            <a:r>
              <a:rPr lang="bg-BG" dirty="0" smtClean="0">
                <a:solidFill>
                  <a:srgbClr val="000000"/>
                </a:solidFill>
              </a:rPr>
              <a:t>Закупуване на нови машини и оборудване, включително компютърен софтуер;</a:t>
            </a:r>
          </a:p>
          <a:p>
            <a:pPr marL="0" indent="0" algn="just">
              <a:buClr>
                <a:srgbClr val="94C600"/>
              </a:buClr>
              <a:buFont typeface="Symbol" pitchFamily="18" charset="2"/>
              <a:buNone/>
            </a:pPr>
            <a:r>
              <a:rPr lang="bg-BG" dirty="0" smtClean="0">
                <a:solidFill>
                  <a:srgbClr val="000000"/>
                </a:solidFill>
              </a:rPr>
              <a:t>Нематериални инвестиции: придобиване и създаване на компютърен софтуер и придобиване на патенти, лицензи, авторски права и марки.</a:t>
            </a:r>
          </a:p>
          <a:p>
            <a:pPr marL="0" indent="0" algn="just">
              <a:buClr>
                <a:srgbClr val="94C600"/>
              </a:buClr>
              <a:buFont typeface="Symbol" pitchFamily="18" charset="2"/>
              <a:buNone/>
            </a:pPr>
            <a:endParaRPr lang="bg-B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b="1" dirty="0" smtClean="0">
                <a:effectLst>
                  <a:outerShdw blurRad="38100" dist="38100" dir="2700000" algn="tl">
                    <a:srgbClr val="000000">
                      <a:alpha val="43137"/>
                    </a:srgbClr>
                  </a:outerShdw>
                </a:effectLst>
              </a:rPr>
              <a:t>ЩЕ ВИ ИНФОРМИРАМЕ ЗА: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596540"/>
            <a:ext cx="8246070" cy="4886559"/>
          </a:xfrm>
        </p:spPr>
        <p:txBody>
          <a:bodyPr>
            <a:normAutofit/>
          </a:bodyPr>
          <a:lstStyle/>
          <a:p>
            <a:r>
              <a:rPr lang="bg-BG" dirty="0" smtClean="0"/>
              <a:t>Стратегията за ВОМР като инструмент за финансиране на проекти на бенефициенти от територията на МИГ “Струма”.</a:t>
            </a:r>
          </a:p>
          <a:p>
            <a:endParaRPr lang="en-US" dirty="0" smtClean="0"/>
          </a:p>
          <a:p>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4"/>
            <a:ext cx="8246070" cy="763525"/>
          </a:xfrm>
        </p:spPr>
        <p:txBody>
          <a:bodyPr>
            <a:normAutofit fontScale="90000"/>
          </a:bodyPr>
          <a:lstStyle/>
          <a:p>
            <a:r>
              <a:rPr lang="bg-BG" b="1" dirty="0" smtClean="0"/>
              <a:t>МЯРКА 6 РАЗВИТИЕ НА СТОПАНСТВОТО И СТОПАНСКАТА ДЕЙНОСТ</a:t>
            </a:r>
            <a:endParaRPr lang="bg-BG" b="1" dirty="0"/>
          </a:p>
        </p:txBody>
      </p:sp>
      <p:sp>
        <p:nvSpPr>
          <p:cNvPr id="3" name="Content Placeholder 2"/>
          <p:cNvSpPr>
            <a:spLocks noGrp="1"/>
          </p:cNvSpPr>
          <p:nvPr>
            <p:ph idx="1"/>
          </p:nvPr>
        </p:nvSpPr>
        <p:spPr>
          <a:xfrm>
            <a:off x="448965" y="1443835"/>
            <a:ext cx="8246070" cy="4428445"/>
          </a:xfrm>
        </p:spPr>
        <p:txBody>
          <a:bodyPr>
            <a:normAutofit/>
          </a:bodyPr>
          <a:lstStyle/>
          <a:p>
            <a:r>
              <a:rPr lang="bg-BG" b="1" dirty="0" smtClean="0">
                <a:solidFill>
                  <a:srgbClr val="000000"/>
                </a:solidFill>
              </a:rPr>
              <a:t>Финансови условия:</a:t>
            </a:r>
          </a:p>
          <a:p>
            <a:pPr marL="0" indent="0" algn="just">
              <a:buClr>
                <a:srgbClr val="94C600"/>
              </a:buClr>
              <a:buFont typeface="Symbol" pitchFamily="18" charset="2"/>
              <a:buNone/>
            </a:pPr>
            <a:r>
              <a:rPr lang="bg-BG" b="1" dirty="0" smtClean="0">
                <a:solidFill>
                  <a:srgbClr val="000000"/>
                </a:solidFill>
              </a:rPr>
              <a:t>6.4 </a:t>
            </a:r>
          </a:p>
          <a:p>
            <a:pPr marL="0" indent="0" algn="just">
              <a:buClr>
                <a:srgbClr val="94C600"/>
              </a:buClr>
              <a:buFont typeface="Symbol" pitchFamily="18" charset="2"/>
              <a:buNone/>
            </a:pPr>
            <a:r>
              <a:rPr lang="bg-BG" dirty="0" smtClean="0">
                <a:solidFill>
                  <a:srgbClr val="000000"/>
                </a:solidFill>
              </a:rPr>
              <a:t>Минимална стойност на допустимите разходи – 10 000 евро;</a:t>
            </a:r>
          </a:p>
          <a:p>
            <a:pPr marL="0" indent="0" algn="just">
              <a:buClr>
                <a:srgbClr val="94C600"/>
              </a:buClr>
              <a:buFont typeface="Symbol" pitchFamily="18" charset="2"/>
              <a:buNone/>
            </a:pPr>
            <a:r>
              <a:rPr lang="bg-BG" dirty="0" smtClean="0">
                <a:solidFill>
                  <a:srgbClr val="000000"/>
                </a:solidFill>
              </a:rPr>
              <a:t>Максималната стойност на разходите по проекта – 300 000 евро. </a:t>
            </a:r>
          </a:p>
          <a:p>
            <a:pPr marL="0" indent="0" algn="just">
              <a:buClr>
                <a:srgbClr val="94C600"/>
              </a:buClr>
              <a:buFont typeface="Symbol" pitchFamily="18" charset="2"/>
              <a:buNone/>
            </a:pPr>
            <a:r>
              <a:rPr lang="bg-BG" dirty="0" smtClean="0">
                <a:solidFill>
                  <a:srgbClr val="000000"/>
                </a:solidFill>
              </a:rPr>
              <a:t>Интензитета на помощта е в размер на 75 % от одобрените разходи но не повече от 200 000 евро.</a:t>
            </a:r>
            <a:endParaRPr lang="bg-BG" b="1" dirty="0" smtClean="0">
              <a:solidFill>
                <a:srgbClr val="000000"/>
              </a:solidFill>
            </a:endParaRPr>
          </a:p>
          <a:p>
            <a:endParaRPr lang="bg-B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899"/>
            <a:ext cx="8246070" cy="763525"/>
          </a:xfrm>
        </p:spPr>
        <p:txBody>
          <a:bodyPr>
            <a:normAutofit fontScale="90000"/>
          </a:bodyPr>
          <a:lstStyle/>
          <a:p>
            <a:r>
              <a:rPr lang="bg-BG" b="1" dirty="0" smtClean="0">
                <a:effectLst>
                  <a:outerShdw blurRad="38100" dist="38100" dir="2700000" algn="tl">
                    <a:srgbClr val="000000">
                      <a:alpha val="43137"/>
                    </a:srgbClr>
                  </a:outerShdw>
                </a:effectLst>
              </a:rPr>
              <a:t>МЯРКА 7  ОСНОВНИ УСЛУГИ И ОБНОВЯВАНЕ НА СЕЛАТА В СЕЛСКИТЕ РАЙОНИ</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bg-B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Content Placeholder 1"/>
          <p:cNvSpPr>
            <a:spLocks noGrp="1"/>
          </p:cNvSpPr>
          <p:nvPr>
            <p:ph idx="1"/>
          </p:nvPr>
        </p:nvSpPr>
        <p:spPr>
          <a:xfrm>
            <a:off x="250825" y="1341438"/>
            <a:ext cx="8569325" cy="4895850"/>
          </a:xfrm>
        </p:spPr>
        <p:txBody>
          <a:bodyPr>
            <a:normAutofit lnSpcReduction="10000"/>
          </a:bodyPr>
          <a:lstStyle/>
          <a:p>
            <a:pPr marL="0" indent="0" algn="just">
              <a:buFont typeface="Symbol" pitchFamily="18" charset="2"/>
              <a:buNone/>
            </a:pPr>
            <a:r>
              <a:rPr lang="bg-BG" sz="1400" b="1" smtClean="0">
                <a:solidFill>
                  <a:schemeClr val="tx1"/>
                </a:solidFill>
              </a:rPr>
              <a:t>1. Цели на мярката:</a:t>
            </a:r>
          </a:p>
          <a:p>
            <a:pPr marL="0" indent="0" algn="just"/>
            <a:r>
              <a:rPr lang="bg-BG" sz="1400" smtClean="0">
                <a:solidFill>
                  <a:schemeClr val="tx1"/>
                </a:solidFill>
              </a:rPr>
              <a:t>Стимулиране на растежа и подобряване на екологичната и социално икономическата устойчивост на селските райони чрез развитие на инфраструктурата и основни местни услуги в селските райони;</a:t>
            </a:r>
          </a:p>
          <a:p>
            <a:pPr marL="0" indent="0" algn="just"/>
            <a:r>
              <a:rPr lang="bg-BG" sz="1400" smtClean="0">
                <a:solidFill>
                  <a:schemeClr val="tx1"/>
                </a:solidFill>
              </a:rPr>
              <a:t>Обновяване на населените места и дейностите, насочени към реставрация и надграждане на културното и природно наследство в населените места и обкръжаващата ги среда.</a:t>
            </a:r>
            <a:endParaRPr lang="en-US" sz="1400" smtClean="0">
              <a:solidFill>
                <a:schemeClr val="tx1"/>
              </a:solidFill>
            </a:endParaRPr>
          </a:p>
          <a:p>
            <a:pPr marL="0" indent="0" algn="just">
              <a:buFont typeface="Symbol" pitchFamily="18" charset="2"/>
              <a:buNone/>
            </a:pPr>
            <a:r>
              <a:rPr lang="bg-BG" sz="1400" b="1" smtClean="0">
                <a:solidFill>
                  <a:schemeClr val="tx1"/>
                </a:solidFill>
              </a:rPr>
              <a:t>2. Териториален обхват на подпомагане: </a:t>
            </a:r>
            <a:r>
              <a:rPr lang="bg-BG" sz="1400" smtClean="0">
                <a:solidFill>
                  <a:schemeClr val="tx1"/>
                </a:solidFill>
              </a:rPr>
              <a:t>Мярката ще се прилага на територията на </a:t>
            </a:r>
            <a:r>
              <a:rPr lang="en-US" sz="1400" smtClean="0">
                <a:solidFill>
                  <a:schemeClr val="tx1"/>
                </a:solidFill>
              </a:rPr>
              <a:t>231</a:t>
            </a:r>
            <a:r>
              <a:rPr lang="bg-BG" sz="1400" smtClean="0">
                <a:solidFill>
                  <a:schemeClr val="tx1"/>
                </a:solidFill>
              </a:rPr>
              <a:t> общини в селските райони, с изключение на територията на строителните граници на градовете, които попадат в обхвата на Оперативна програма „Региони в растеж“.</a:t>
            </a:r>
            <a:endParaRPr lang="bg-BG" sz="1400" smtClean="0">
              <a:solidFill>
                <a:schemeClr val="tx1"/>
              </a:solidFill>
              <a:latin typeface="Arial" charset="0"/>
            </a:endParaRPr>
          </a:p>
          <a:p>
            <a:pPr marL="0" indent="0" algn="just">
              <a:buFont typeface="Symbol" pitchFamily="18" charset="2"/>
              <a:buNone/>
            </a:pPr>
            <a:r>
              <a:rPr lang="bg-BG" sz="1400" b="1" smtClean="0">
                <a:solidFill>
                  <a:schemeClr val="tx1"/>
                </a:solidFill>
              </a:rPr>
              <a:t>3. Обхват на подпомагане, бенефициенти и финансови условия :</a:t>
            </a:r>
            <a:r>
              <a:rPr lang="bg-BG" sz="1400" b="1" smtClean="0"/>
              <a:t> </a:t>
            </a:r>
          </a:p>
          <a:p>
            <a:pPr marL="0" indent="0">
              <a:buFont typeface="Symbol" pitchFamily="18" charset="2"/>
              <a:buNone/>
            </a:pPr>
            <a:r>
              <a:rPr lang="en-US" sz="1400" u="sng" smtClean="0">
                <a:solidFill>
                  <a:schemeClr val="tx1"/>
                </a:solidFill>
              </a:rPr>
              <a:t>M</a:t>
            </a:r>
            <a:r>
              <a:rPr lang="bg-BG" sz="1400" u="sng" smtClean="0">
                <a:solidFill>
                  <a:schemeClr val="tx1"/>
                </a:solidFill>
              </a:rPr>
              <a:t>алка по размер инфраструктура:</a:t>
            </a:r>
            <a:endParaRPr lang="ru-RU" sz="1400" u="sng" smtClean="0">
              <a:solidFill>
                <a:schemeClr val="tx1"/>
              </a:solidFill>
            </a:endParaRPr>
          </a:p>
          <a:p>
            <a:pPr marL="0" indent="0"/>
            <a:r>
              <a:rPr lang="bg-BG" sz="1400" smtClean="0">
                <a:solidFill>
                  <a:schemeClr val="tx1"/>
                </a:solidFill>
              </a:rPr>
              <a:t> Левовата равностойност на </a:t>
            </a:r>
            <a:r>
              <a:rPr lang="ru-RU" sz="1400" smtClean="0">
                <a:solidFill>
                  <a:schemeClr val="tx1"/>
                </a:solidFill>
              </a:rPr>
              <a:t>5</a:t>
            </a:r>
            <a:r>
              <a:rPr lang="bg-BG" sz="1400" smtClean="0">
                <a:solidFill>
                  <a:schemeClr val="tx1"/>
                </a:solidFill>
              </a:rPr>
              <a:t> 000 000 евро при извършване на дейности, свързани с:</a:t>
            </a:r>
          </a:p>
          <a:p>
            <a:pPr marL="0" indent="0">
              <a:buFont typeface="Symbol" pitchFamily="18" charset="2"/>
              <a:buNone/>
            </a:pPr>
            <a:r>
              <a:rPr lang="bg-BG" sz="1400" smtClean="0">
                <a:solidFill>
                  <a:schemeClr val="tx1"/>
                </a:solidFill>
              </a:rPr>
              <a:t>- изграждане на пазари на производителите;</a:t>
            </a:r>
          </a:p>
          <a:p>
            <a:pPr marL="0" indent="0">
              <a:buFont typeface="Symbol" pitchFamily="18" charset="2"/>
              <a:buNone/>
            </a:pPr>
            <a:r>
              <a:rPr lang="bg-BG" sz="1400" smtClean="0">
                <a:solidFill>
                  <a:schemeClr val="tx1"/>
                </a:solidFill>
              </a:rPr>
              <a:t>- изграждане на представителни пазари за живи селскостопански животни и продукти от тях</a:t>
            </a:r>
            <a:r>
              <a:rPr lang="ru-RU" sz="1400" smtClean="0">
                <a:solidFill>
                  <a:schemeClr val="tx1"/>
                </a:solidFill>
              </a:rPr>
              <a:t>.</a:t>
            </a:r>
          </a:p>
          <a:p>
            <a:pPr marL="0" indent="0"/>
            <a:r>
              <a:rPr lang="bg-BG" sz="1400" smtClean="0">
                <a:solidFill>
                  <a:schemeClr val="tx1"/>
                </a:solidFill>
              </a:rPr>
              <a:t> Левовата равностойност на 3 000 000 евро при извършване на дейности, свързани със:</a:t>
            </a:r>
          </a:p>
          <a:p>
            <a:pPr marL="0" indent="0">
              <a:buFont typeface="Symbol" pitchFamily="18" charset="2"/>
              <a:buNone/>
            </a:pPr>
            <a:r>
              <a:rPr lang="bg-BG" sz="1400" smtClean="0">
                <a:solidFill>
                  <a:schemeClr val="tx1"/>
                </a:solidFill>
              </a:rPr>
              <a:t>- строителство, реконструкция и/или рехабилитация на нови и съществуващи общински пътища; </a:t>
            </a:r>
          </a:p>
          <a:p>
            <a:pPr marL="0" indent="0">
              <a:buFont typeface="Symbol" pitchFamily="18" charset="2"/>
              <a:buNone/>
            </a:pPr>
            <a:r>
              <a:rPr lang="bg-BG" sz="1400" smtClean="0">
                <a:solidFill>
                  <a:schemeClr val="tx1"/>
                </a:solidFill>
              </a:rPr>
              <a:t>- изграждане, реконструкцията и/или рехабилитацията на водоснабдителни системи и съоръжения; </a:t>
            </a:r>
          </a:p>
          <a:p>
            <a:pPr marL="0" indent="0">
              <a:buFont typeface="Symbol" pitchFamily="18" charset="2"/>
              <a:buNone/>
            </a:pPr>
            <a:r>
              <a:rPr lang="bg-BG" sz="1400" smtClean="0">
                <a:solidFill>
                  <a:schemeClr val="tx1"/>
                </a:solidFill>
              </a:rPr>
              <a:t>- доизграждане (без ново строителство) на канализационната мрежа; </a:t>
            </a:r>
          </a:p>
          <a:p>
            <a:pPr marL="0" indent="0">
              <a:buFont typeface="Symbol" pitchFamily="18" charset="2"/>
              <a:buNone/>
            </a:pPr>
            <a:r>
              <a:rPr lang="bg-BG" sz="1400" smtClean="0">
                <a:solidFill>
                  <a:schemeClr val="tx1"/>
                </a:solidFill>
              </a:rPr>
              <a:t>- изграждане, реконструкция и/или модернизация на съоръжения за оползотворяване на отпадъците от земеделското производство</a:t>
            </a:r>
            <a:r>
              <a:rPr lang="ru-RU" sz="1400" smtClean="0">
                <a:solidFill>
                  <a:schemeClr val="tx1"/>
                </a:solidFill>
              </a:rPr>
              <a:t>.</a:t>
            </a:r>
          </a:p>
          <a:p>
            <a:pPr marL="0" indent="0"/>
            <a:r>
              <a:rPr lang="bg-BG" sz="1400" smtClean="0">
                <a:solidFill>
                  <a:schemeClr val="tx1"/>
                </a:solidFill>
              </a:rPr>
              <a:t> Левовата равностойност на 1 000 000 евро при извършване на всички други допустими дейности. </a:t>
            </a:r>
          </a:p>
          <a:p>
            <a:pPr marL="0" indent="0" algn="just">
              <a:buFont typeface="Symbol" pitchFamily="18" charset="2"/>
              <a:buNone/>
            </a:pPr>
            <a:endParaRPr lang="bg-BG" sz="1600" smtClean="0">
              <a:solidFill>
                <a:srgbClr val="002060"/>
              </a:solidFill>
            </a:endParaRPr>
          </a:p>
        </p:txBody>
      </p:sp>
      <p:sp>
        <p:nvSpPr>
          <p:cNvPr id="50178" name="Title 2"/>
          <p:cNvSpPr>
            <a:spLocks noGrp="1"/>
          </p:cNvSpPr>
          <p:nvPr>
            <p:ph type="title"/>
          </p:nvPr>
        </p:nvSpPr>
        <p:spPr/>
        <p:txBody>
          <a:bodyPr/>
          <a:lstStyle/>
          <a:p>
            <a:pPr algn="just"/>
            <a:r>
              <a:rPr lang="bg-BG" sz="2000" smtClean="0">
                <a:solidFill>
                  <a:schemeClr val="tx1"/>
                </a:solidFill>
              </a:rPr>
              <a:t>Мярка 7: „Основни услуги и обновяване на селата в селските райони“</a:t>
            </a:r>
          </a:p>
        </p:txBody>
      </p:sp>
      <p:sp>
        <p:nvSpPr>
          <p:cNvPr id="4" name="Footer Placeholder 3"/>
          <p:cNvSpPr>
            <a:spLocks noGrp="1"/>
          </p:cNvSpPr>
          <p:nvPr>
            <p:ph type="ftr" sz="quarter" idx="11"/>
          </p:nvPr>
        </p:nvSpPr>
        <p:spPr>
          <a:xfrm>
            <a:off x="193675" y="6249988"/>
            <a:ext cx="2938165" cy="365125"/>
          </a:xfrm>
        </p:spPr>
        <p:txBody>
          <a:bodyPr/>
          <a:lstStyle/>
          <a:p>
            <a:pPr>
              <a:defRPr/>
            </a:pPr>
            <a:r>
              <a:rPr lang="ru-RU" b="1" smtClean="0">
                <a:ln w="1905"/>
                <a:solidFill>
                  <a:schemeClr val="tx1"/>
                </a:solidFill>
                <a:effectLst>
                  <a:innerShdw blurRad="69850" dist="43180" dir="5400000">
                    <a:srgbClr val="000000">
                      <a:alpha val="65000"/>
                    </a:srgbClr>
                  </a:innerShdw>
                </a:effectLst>
              </a:rPr>
              <a:t>Дирекция „Развитие на селските райони“ </a:t>
            </a:r>
            <a:endParaRPr lang="en-US" b="1" smtClean="0">
              <a:ln w="1905"/>
              <a:solidFill>
                <a:schemeClr val="tx1"/>
              </a:solidFill>
              <a:effectLst>
                <a:innerShdw blurRad="69850" dist="43180" dir="5400000">
                  <a:srgbClr val="000000">
                    <a:alpha val="65000"/>
                  </a:srgbClr>
                </a:innerShdw>
              </a:effectLst>
            </a:endParaRPr>
          </a:p>
          <a:p>
            <a:pPr>
              <a:defRPr/>
            </a:pPr>
            <a:r>
              <a:rPr lang="ru-RU" b="1" smtClean="0">
                <a:ln w="1905"/>
                <a:solidFill>
                  <a:schemeClr val="tx1"/>
                </a:solidFill>
                <a:effectLst>
                  <a:innerShdw blurRad="69850" dist="43180" dir="5400000">
                    <a:srgbClr val="000000">
                      <a:alpha val="65000"/>
                    </a:srgbClr>
                  </a:innerShdw>
                </a:effectLst>
              </a:rPr>
              <a:t>Министерство на земеделието и храните</a:t>
            </a:r>
            <a:endParaRPr lang="bg-BG" b="1">
              <a:ln w="1905"/>
              <a:solidFill>
                <a:schemeClr val="tx1"/>
              </a:solidFill>
              <a:effectLst>
                <a:innerShdw blurRad="69850" dist="43180" dir="5400000">
                  <a:srgbClr val="000000">
                    <a:alpha val="65000"/>
                  </a:srgbClr>
                </a:innerShdw>
              </a:effectLst>
            </a:endParaRPr>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Контейнер за съдържание 1"/>
          <p:cNvSpPr>
            <a:spLocks noGrp="1"/>
          </p:cNvSpPr>
          <p:nvPr>
            <p:ph idx="1"/>
          </p:nvPr>
        </p:nvSpPr>
        <p:spPr>
          <a:xfrm>
            <a:off x="323850" y="1628775"/>
            <a:ext cx="8424863" cy="4497388"/>
          </a:xfrm>
        </p:spPr>
        <p:txBody>
          <a:bodyPr/>
          <a:lstStyle/>
          <a:p>
            <a:pPr marL="0" indent="0" algn="just">
              <a:buFont typeface="Symbol" pitchFamily="18" charset="2"/>
              <a:buNone/>
            </a:pPr>
            <a:r>
              <a:rPr lang="bg-BG" sz="1400" b="1" smtClean="0">
                <a:solidFill>
                  <a:schemeClr val="tx1"/>
                </a:solidFill>
              </a:rPr>
              <a:t>3.1. Инвестиции в създаването, подобряването или разширяването на всички видове малка по мащаби инфраструктура, включително инвестиции в енергия от възобновяеми източници и спестяване на енергия (код 7.2):</a:t>
            </a:r>
          </a:p>
          <a:p>
            <a:pPr marL="0" indent="0"/>
            <a:r>
              <a:rPr lang="bg-BG" sz="1400" smtClean="0">
                <a:solidFill>
                  <a:schemeClr val="tx1"/>
                </a:solidFill>
              </a:rPr>
              <a:t>Общини; Юридически лица с нестопанска цел; Читалища; Общински предприятия; Търговски дружества по Търговския закон чиито собственик на капитала е общината. За Общини, ЮЛНЦ и Читалища се предвижда 100% финансиране в случай, че не е налично генериране на приходи, ако генерират приходи (ЮЛНЦ и Читалища) </a:t>
            </a:r>
            <a:r>
              <a:rPr lang="en-US" sz="1400" smtClean="0">
                <a:solidFill>
                  <a:schemeClr val="tx1"/>
                </a:solidFill>
              </a:rPr>
              <a:t>7</a:t>
            </a:r>
            <a:r>
              <a:rPr lang="bg-BG" sz="1400" smtClean="0">
                <a:solidFill>
                  <a:schemeClr val="tx1"/>
                </a:solidFill>
              </a:rPr>
              <a:t>5% финансиране. За общински предприятия и Търговски дружества в зависимост от нотифицираната държавна помощ.</a:t>
            </a:r>
          </a:p>
          <a:p>
            <a:pPr marL="0" indent="0" algn="just">
              <a:buFont typeface="Symbol" pitchFamily="18" charset="2"/>
              <a:buNone/>
            </a:pPr>
            <a:r>
              <a:rPr lang="bg-BG" sz="1400" b="1" smtClean="0">
                <a:solidFill>
                  <a:schemeClr val="tx1"/>
                </a:solidFill>
              </a:rPr>
              <a:t>3.2. Широколентова инфраструктура, включително нейното създаване, подобрение и разширяване, пасивна широколентова инфраструктура и мерки за достъп до решения чрез широколентова инфраструктура и електронно правителство (код 7.</a:t>
            </a:r>
            <a:r>
              <a:rPr lang="en-US" sz="1400" b="1" smtClean="0">
                <a:solidFill>
                  <a:schemeClr val="tx1"/>
                </a:solidFill>
              </a:rPr>
              <a:t>3</a:t>
            </a:r>
            <a:r>
              <a:rPr lang="bg-BG" sz="1400" b="1" smtClean="0">
                <a:solidFill>
                  <a:schemeClr val="tx1"/>
                </a:solidFill>
              </a:rPr>
              <a:t>):</a:t>
            </a:r>
          </a:p>
          <a:p>
            <a:pPr marL="0" indent="0" algn="just">
              <a:buFont typeface="Symbol" pitchFamily="18" charset="2"/>
              <a:buNone/>
            </a:pPr>
            <a:r>
              <a:rPr lang="bg-BG" sz="1400" smtClean="0">
                <a:solidFill>
                  <a:schemeClr val="tx1"/>
                </a:solidFill>
              </a:rPr>
              <a:t>Изпълнителна агенция „Електронни съобщителни мрежи и информационни системи“.</a:t>
            </a:r>
          </a:p>
          <a:p>
            <a:pPr marL="0" indent="0" algn="just">
              <a:buFont typeface="Symbol" pitchFamily="18" charset="2"/>
              <a:buNone/>
            </a:pPr>
            <a:r>
              <a:rPr lang="bg-BG" sz="1400" smtClean="0">
                <a:solidFill>
                  <a:schemeClr val="tx1"/>
                </a:solidFill>
              </a:rPr>
              <a:t>В зависимост от нотифицираната държавна помощ.</a:t>
            </a:r>
          </a:p>
          <a:p>
            <a:pPr marL="0" indent="0" algn="just">
              <a:buFont typeface="Symbol" pitchFamily="18" charset="2"/>
              <a:buNone/>
            </a:pPr>
            <a:r>
              <a:rPr lang="bg-BG" sz="1400" b="1" smtClean="0">
                <a:solidFill>
                  <a:schemeClr val="tx1"/>
                </a:solidFill>
              </a:rPr>
              <a:t>3.3. Инвестиции в създаването, подобряването или разширяването на основни услуги на местно равнище за населението в селските райони, включително за отдих и културни дейности, както и на съответната инфраструктура (код 7.4):</a:t>
            </a:r>
          </a:p>
          <a:p>
            <a:pPr marL="0" indent="0" algn="just"/>
            <a:r>
              <a:rPr lang="bg-BG" sz="1400" smtClean="0">
                <a:solidFill>
                  <a:schemeClr val="tx1"/>
                </a:solidFill>
              </a:rPr>
              <a:t>Общини; Общински предприятия; Търговски дружества по Търговския закон чиито собственик на капитала е общината. 100% за общини. За общински предприятия и ТД по ТЗ в зависимост от нотифицираната държавна помощ.</a:t>
            </a:r>
          </a:p>
          <a:p>
            <a:pPr marL="0" indent="0" algn="just">
              <a:buFont typeface="Symbol" pitchFamily="18" charset="2"/>
              <a:buNone/>
            </a:pPr>
            <a:endParaRPr lang="bg-BG" sz="1400" smtClean="0">
              <a:solidFill>
                <a:schemeClr val="tx1"/>
              </a:solidFill>
            </a:endParaRPr>
          </a:p>
          <a:p>
            <a:pPr marL="0" indent="0" algn="just">
              <a:buFont typeface="Symbol" pitchFamily="18" charset="2"/>
              <a:buNone/>
            </a:pPr>
            <a:endParaRPr lang="bg-BG" sz="1400" smtClean="0">
              <a:solidFill>
                <a:schemeClr val="tx1"/>
              </a:solidFill>
            </a:endParaRPr>
          </a:p>
          <a:p>
            <a:pPr marL="0" indent="0" algn="just"/>
            <a:endParaRPr lang="bg-BG" sz="1800" smtClean="0">
              <a:solidFill>
                <a:schemeClr val="tx1"/>
              </a:solidFill>
            </a:endParaRPr>
          </a:p>
          <a:p>
            <a:pPr marL="0" indent="0"/>
            <a:endParaRPr lang="bg-BG" smtClean="0"/>
          </a:p>
        </p:txBody>
      </p:sp>
      <p:sp>
        <p:nvSpPr>
          <p:cNvPr id="51202" name="Заглавие 2"/>
          <p:cNvSpPr>
            <a:spLocks noGrp="1"/>
          </p:cNvSpPr>
          <p:nvPr>
            <p:ph type="title"/>
          </p:nvPr>
        </p:nvSpPr>
        <p:spPr/>
        <p:txBody>
          <a:bodyPr/>
          <a:lstStyle/>
          <a:p>
            <a:pPr algn="just"/>
            <a:r>
              <a:rPr lang="bg-BG" sz="2000" smtClean="0">
                <a:solidFill>
                  <a:schemeClr val="tx1"/>
                </a:solidFill>
              </a:rPr>
              <a:t>Мярка 7: „Основни услуги и обновяване на селата в селските райони“</a:t>
            </a:r>
            <a:endParaRPr lang="bg-BG" sz="2000" smtClean="0"/>
          </a:p>
        </p:txBody>
      </p:sp>
      <p:sp>
        <p:nvSpPr>
          <p:cNvPr id="51203" name="Контейнер за долния колонтитул 3"/>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ru-RU" smtClean="0">
                <a:cs typeface="Arial" charset="0"/>
              </a:rPr>
              <a:t>Дирекция „Развитие на селските райони“ Министерство на земеделието и храните</a:t>
            </a:r>
            <a:endParaRPr lang="bg-BG" smtClean="0">
              <a:cs typeface="Arial"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Контейнер за съдържание 1"/>
          <p:cNvSpPr>
            <a:spLocks noGrp="1"/>
          </p:cNvSpPr>
          <p:nvPr>
            <p:ph idx="1"/>
          </p:nvPr>
        </p:nvSpPr>
        <p:spPr>
          <a:xfrm>
            <a:off x="539750" y="1628775"/>
            <a:ext cx="7993063" cy="4679950"/>
          </a:xfrm>
        </p:spPr>
        <p:txBody>
          <a:bodyPr/>
          <a:lstStyle/>
          <a:p>
            <a:pPr marL="0" indent="0">
              <a:buFont typeface="Symbol" pitchFamily="18" charset="2"/>
              <a:buNone/>
            </a:pPr>
            <a:r>
              <a:rPr lang="bg-BG" sz="1400" b="1" smtClean="0">
                <a:solidFill>
                  <a:schemeClr val="tx1"/>
                </a:solidFill>
              </a:rPr>
              <a:t>3.4. Инвестиции за публично ползване в инфраструктура за отдих, туристическа информация и малка по мащаб туристическа инфраструктура (код 7.5):</a:t>
            </a:r>
          </a:p>
          <a:p>
            <a:pPr marL="0" indent="0">
              <a:buFont typeface="Symbol" pitchFamily="18" charset="2"/>
              <a:buNone/>
            </a:pPr>
            <a:r>
              <a:rPr lang="bg-BG" sz="1400" smtClean="0">
                <a:solidFill>
                  <a:schemeClr val="tx1"/>
                </a:solidFill>
              </a:rPr>
              <a:t>Общини.</a:t>
            </a:r>
          </a:p>
          <a:p>
            <a:pPr marL="0" indent="0">
              <a:buFont typeface="Symbol" pitchFamily="18" charset="2"/>
              <a:buNone/>
            </a:pPr>
            <a:r>
              <a:rPr lang="bg-BG" sz="1400" smtClean="0">
                <a:solidFill>
                  <a:schemeClr val="tx1"/>
                </a:solidFill>
              </a:rPr>
              <a:t>100% финансиране.</a:t>
            </a:r>
          </a:p>
          <a:p>
            <a:pPr marL="0" indent="0" algn="just">
              <a:buFont typeface="Symbol" pitchFamily="18" charset="2"/>
              <a:buNone/>
            </a:pPr>
            <a:r>
              <a:rPr lang="bg-BG" sz="1400" b="1" smtClean="0">
                <a:solidFill>
                  <a:schemeClr val="tx1"/>
                </a:solidFill>
              </a:rPr>
              <a:t>3.5. Проучвания и инвестиции, свързани с поддържане, възстановяване и подобряване на културното и природното наследство на селата, ландшафта в селските райони и обекти с висока природна стойност, включително съответните социално-икономически аспекти, както и действия за повишаване на екологичната информираност (код 7.6): </a:t>
            </a:r>
          </a:p>
          <a:p>
            <a:pPr marL="0" indent="0" algn="just">
              <a:buFont typeface="Symbol" pitchFamily="18" charset="2"/>
              <a:buNone/>
            </a:pPr>
            <a:r>
              <a:rPr lang="bg-BG" sz="1400" smtClean="0">
                <a:solidFill>
                  <a:schemeClr val="tx1"/>
                </a:solidFill>
              </a:rPr>
              <a:t>Местни поделения на вероизповеданията.</a:t>
            </a:r>
          </a:p>
          <a:p>
            <a:pPr marL="0" indent="0" algn="just">
              <a:buFont typeface="Symbol" pitchFamily="18" charset="2"/>
              <a:buNone/>
            </a:pPr>
            <a:r>
              <a:rPr lang="bg-BG" sz="1400" smtClean="0">
                <a:solidFill>
                  <a:schemeClr val="tx1"/>
                </a:solidFill>
              </a:rPr>
              <a:t>За местни поделения на вероизповеданията се предвижда 100% финансиране в случай, че не е налично генериране на приходи. В случаите, когато се установи потенциал за генериране на приходи </a:t>
            </a:r>
            <a:r>
              <a:rPr lang="en-US" sz="1400" smtClean="0">
                <a:solidFill>
                  <a:schemeClr val="tx1"/>
                </a:solidFill>
              </a:rPr>
              <a:t>7</a:t>
            </a:r>
            <a:r>
              <a:rPr lang="bg-BG" sz="1400" smtClean="0">
                <a:solidFill>
                  <a:schemeClr val="tx1"/>
                </a:solidFill>
              </a:rPr>
              <a:t>5% финансиране. </a:t>
            </a:r>
          </a:p>
          <a:p>
            <a:pPr marL="0" indent="0">
              <a:buFont typeface="Symbol" pitchFamily="18" charset="2"/>
              <a:buNone/>
            </a:pPr>
            <a:r>
              <a:rPr lang="bg-BG" sz="1400" b="1" smtClean="0">
                <a:solidFill>
                  <a:schemeClr val="tx1"/>
                </a:solidFill>
              </a:rPr>
              <a:t>4. Допустими разходи:</a:t>
            </a:r>
          </a:p>
          <a:p>
            <a:pPr marL="0" indent="0" algn="just">
              <a:buFont typeface="Symbol" pitchFamily="18" charset="2"/>
              <a:buNone/>
            </a:pPr>
            <a:r>
              <a:rPr lang="bg-BG" sz="1400" smtClean="0">
                <a:solidFill>
                  <a:schemeClr val="tx1"/>
                </a:solidFill>
              </a:rPr>
              <a:t>Разходите се свеждат до:</a:t>
            </a:r>
          </a:p>
          <a:p>
            <a:pPr marL="0" indent="0" algn="just"/>
            <a:r>
              <a:rPr lang="bg-BG" sz="1400" smtClean="0">
                <a:solidFill>
                  <a:schemeClr val="tx1"/>
                </a:solidFill>
              </a:rPr>
              <a:t>а) Изграждането, придобиването, включително отпускането на лизинг, или подобренията на недвижимо имущество;</a:t>
            </a:r>
          </a:p>
          <a:p>
            <a:pPr marL="0" indent="0" algn="just"/>
            <a:r>
              <a:rPr lang="bg-BG" sz="1400" smtClean="0">
                <a:solidFill>
                  <a:schemeClr val="tx1"/>
                </a:solidFill>
              </a:rPr>
              <a:t>б) Закупуването или вземането на лизинг на нови машини и оборудване, до пазарната цена на актива;</a:t>
            </a:r>
          </a:p>
          <a:p>
            <a:pPr marL="0" indent="0" algn="just">
              <a:buFont typeface="Symbol" pitchFamily="18" charset="2"/>
              <a:buNone/>
            </a:pPr>
            <a:endParaRPr lang="bg-BG" sz="1400" smtClean="0">
              <a:solidFill>
                <a:schemeClr val="tx1"/>
              </a:solidFill>
            </a:endParaRPr>
          </a:p>
          <a:p>
            <a:pPr marL="0" indent="0">
              <a:buFont typeface="Symbol" pitchFamily="18" charset="2"/>
              <a:buNone/>
            </a:pPr>
            <a:endParaRPr lang="bg-BG" sz="1400" smtClean="0">
              <a:solidFill>
                <a:schemeClr val="tx1"/>
              </a:solidFill>
            </a:endParaRPr>
          </a:p>
          <a:p>
            <a:pPr marL="0" indent="0">
              <a:buFont typeface="Symbol" pitchFamily="18" charset="2"/>
              <a:buNone/>
            </a:pPr>
            <a:endParaRPr lang="bg-BG" sz="1800" b="1" smtClean="0">
              <a:solidFill>
                <a:schemeClr val="tx1"/>
              </a:solidFill>
            </a:endParaRPr>
          </a:p>
          <a:p>
            <a:pPr marL="0" indent="0">
              <a:buFont typeface="Symbol" pitchFamily="18" charset="2"/>
              <a:buNone/>
            </a:pPr>
            <a:endParaRPr lang="bg-BG" sz="1800" smtClean="0">
              <a:solidFill>
                <a:schemeClr val="tx1"/>
              </a:solidFill>
            </a:endParaRPr>
          </a:p>
        </p:txBody>
      </p:sp>
      <p:sp>
        <p:nvSpPr>
          <p:cNvPr id="52226" name="Заглавие 2"/>
          <p:cNvSpPr>
            <a:spLocks noGrp="1"/>
          </p:cNvSpPr>
          <p:nvPr>
            <p:ph type="title"/>
          </p:nvPr>
        </p:nvSpPr>
        <p:spPr/>
        <p:txBody>
          <a:bodyPr/>
          <a:lstStyle/>
          <a:p>
            <a:pPr algn="just"/>
            <a:r>
              <a:rPr lang="bg-BG" sz="2000" smtClean="0">
                <a:solidFill>
                  <a:schemeClr val="tx1"/>
                </a:solidFill>
              </a:rPr>
              <a:t>Мярка 7: „Основни услуги и обновяване на селата в селските райони“</a:t>
            </a:r>
            <a:endParaRPr lang="bg-BG" sz="2000" smtClean="0"/>
          </a:p>
        </p:txBody>
      </p:sp>
      <p:sp>
        <p:nvSpPr>
          <p:cNvPr id="52227" name="Контейнер за долния колонтитул 3"/>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ru-RU" smtClean="0">
                <a:cs typeface="Arial" charset="0"/>
              </a:rPr>
              <a:t>Дирекция „Развитие на селските райони“ Министерство на земеделието и храните</a:t>
            </a:r>
            <a:endParaRPr lang="bg-BG" smtClean="0">
              <a:cs typeface="Arial"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Контейнер за съдържание 1"/>
          <p:cNvSpPr>
            <a:spLocks noGrp="1"/>
          </p:cNvSpPr>
          <p:nvPr>
            <p:ph idx="1"/>
          </p:nvPr>
        </p:nvSpPr>
        <p:spPr>
          <a:xfrm>
            <a:off x="468313" y="1557338"/>
            <a:ext cx="7812087" cy="4568825"/>
          </a:xfrm>
        </p:spPr>
        <p:txBody>
          <a:bodyPr/>
          <a:lstStyle/>
          <a:p>
            <a:pPr algn="just"/>
            <a:r>
              <a:rPr lang="bg-BG" sz="1400" smtClean="0">
                <a:solidFill>
                  <a:schemeClr val="tx1"/>
                </a:solidFill>
              </a:rPr>
              <a:t>в) Общи разходи, свързани с разходите по букви „а“ и „б“, например хонорари на архитекти, инженери и консултанти, хонорари свързани с консултации относно екологичната и икономическата устойчивост, включително проучвания за техническа осъществимост. Проучванията за техническа осъществимост продължават да бъдат разход, който отговаря на условията дори когато на база на техните резултати не се правят разходи по букви „а“ и „б“;</a:t>
            </a:r>
          </a:p>
          <a:p>
            <a:pPr algn="just"/>
            <a:r>
              <a:rPr lang="bg-BG" sz="1400" smtClean="0">
                <a:solidFill>
                  <a:schemeClr val="tx1"/>
                </a:solidFill>
              </a:rPr>
              <a:t>г) следните нематериални инвестиции: придобиването или развитието на компютърен софтуер и придобиването на патенти, лицензи, авторски права, търговски марки.</a:t>
            </a:r>
          </a:p>
          <a:p>
            <a:pPr algn="just"/>
            <a:r>
              <a:rPr lang="bg-BG" sz="1400" smtClean="0">
                <a:solidFill>
                  <a:schemeClr val="tx1"/>
                </a:solidFill>
              </a:rPr>
              <a:t>Авансови плащания в размер до 50 % от публичната помощ свързана с инвестицията. За проекти по които бенефициерите са възложители по Закона за обществените поръчки, авансовото плащане се изплаща, след провеждане на всички процедури (за строителство) и сключване на договор за избор на изпълнител по Закона за обществените поръчки.</a:t>
            </a:r>
          </a:p>
          <a:p>
            <a:pPr algn="just"/>
            <a:r>
              <a:rPr lang="bg-BG" sz="1400" smtClean="0">
                <a:solidFill>
                  <a:schemeClr val="tx1"/>
                </a:solidFill>
              </a:rPr>
              <a:t>Разходите за ДДС са допустими в случаите, когато не подлежат на възстановяване в съответствие с националното законодателство в областта на ДДС.</a:t>
            </a:r>
          </a:p>
          <a:p>
            <a:pPr algn="just">
              <a:buFont typeface="Symbol" pitchFamily="18" charset="2"/>
              <a:buNone/>
            </a:pPr>
            <a:r>
              <a:rPr lang="bg-BG" sz="1400" b="1" smtClean="0">
                <a:solidFill>
                  <a:schemeClr val="tx1"/>
                </a:solidFill>
              </a:rPr>
              <a:t>5. Очаквани резултати:</a:t>
            </a:r>
          </a:p>
          <a:p>
            <a:pPr algn="just">
              <a:buFont typeface="Symbol" pitchFamily="18" charset="2"/>
              <a:buNone/>
            </a:pPr>
            <a:r>
              <a:rPr lang="bg-BG" sz="1400" smtClean="0">
                <a:solidFill>
                  <a:schemeClr val="tx1"/>
                </a:solidFill>
              </a:rPr>
              <a:t>33 % от населението в селските райони ще се възползва от новите или подобрени услуги и инфраструктура, създадени в следствие на инвестициите по мярката.</a:t>
            </a:r>
          </a:p>
          <a:p>
            <a:pPr algn="just">
              <a:buFont typeface="Symbol" pitchFamily="18" charset="2"/>
              <a:buNone/>
            </a:pPr>
            <a:endParaRPr lang="bg-BG" sz="1800" b="1" smtClean="0">
              <a:solidFill>
                <a:schemeClr val="tx1"/>
              </a:solidFill>
            </a:endParaRPr>
          </a:p>
          <a:p>
            <a:endParaRPr lang="bg-BG" smtClean="0"/>
          </a:p>
        </p:txBody>
      </p:sp>
      <p:sp>
        <p:nvSpPr>
          <p:cNvPr id="53250" name="Заглавие 2"/>
          <p:cNvSpPr>
            <a:spLocks noGrp="1"/>
          </p:cNvSpPr>
          <p:nvPr>
            <p:ph type="title"/>
          </p:nvPr>
        </p:nvSpPr>
        <p:spPr/>
        <p:txBody>
          <a:bodyPr/>
          <a:lstStyle/>
          <a:p>
            <a:pPr algn="just"/>
            <a:r>
              <a:rPr lang="bg-BG" sz="2000" smtClean="0">
                <a:solidFill>
                  <a:schemeClr val="tx1"/>
                </a:solidFill>
              </a:rPr>
              <a:t>Мярка 7: „Основни услуги и обновяване на селата в селските райони“</a:t>
            </a:r>
            <a:endParaRPr lang="bg-BG" sz="2000" smtClean="0"/>
          </a:p>
        </p:txBody>
      </p:sp>
      <p:sp>
        <p:nvSpPr>
          <p:cNvPr id="53251" name="Контейнер за долния колонтитул 3"/>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ru-RU" smtClean="0">
                <a:cs typeface="Arial" charset="0"/>
              </a:rPr>
              <a:t>Дирекция „Развитие на селските райони“ Министерство на земеделието и храните</a:t>
            </a:r>
            <a:endParaRPr lang="bg-BG" smtClean="0">
              <a:cs typeface="Arial"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4"/>
            <a:ext cx="8246070" cy="1068936"/>
          </a:xfrm>
        </p:spPr>
        <p:txBody>
          <a:bodyPr>
            <a:noAutofit/>
          </a:bodyPr>
          <a:lstStyle/>
          <a:p>
            <a:r>
              <a:rPr lang="bg-BG" sz="2800" b="1" dirty="0" smtClean="0">
                <a:effectLst>
                  <a:outerShdw blurRad="38100" dist="38100" dir="2700000" algn="tl">
                    <a:srgbClr val="000000">
                      <a:alpha val="43137"/>
                    </a:srgbClr>
                  </a:outerShdw>
                </a:effectLst>
              </a:rPr>
              <a:t>МЯРКА 8 </a:t>
            </a:r>
            <a:r>
              <a:rPr lang="bg-BG" sz="2800" b="1" cap="all" dirty="0" smtClean="0">
                <a:effectLst>
                  <a:outerShdw blurRad="38100" dist="38100" dir="2700000" algn="tl">
                    <a:srgbClr val="000000">
                      <a:alpha val="43137"/>
                    </a:srgbClr>
                  </a:outerShdw>
                </a:effectLst>
              </a:rPr>
              <a:t>Инвестиции в развитието на горските територии и подобряване на жизнеспособността на горите</a:t>
            </a:r>
          </a:p>
        </p:txBody>
      </p:sp>
      <p:sp>
        <p:nvSpPr>
          <p:cNvPr id="3" name="Content Placeholder 2"/>
          <p:cNvSpPr>
            <a:spLocks noGrp="1"/>
          </p:cNvSpPr>
          <p:nvPr>
            <p:ph idx="1"/>
          </p:nvPr>
        </p:nvSpPr>
        <p:spPr/>
        <p:txBody>
          <a:bodyPr>
            <a:normAutofit fontScale="70000" lnSpcReduction="20000"/>
          </a:bodyPr>
          <a:lstStyle/>
          <a:p>
            <a:pPr marL="0" indent="0" algn="just">
              <a:buFont typeface="Symbol" pitchFamily="18" charset="2"/>
              <a:buNone/>
            </a:pPr>
            <a:r>
              <a:rPr lang="bg-BG" b="1" dirty="0" smtClean="0">
                <a:solidFill>
                  <a:srgbClr val="002060"/>
                </a:solidFill>
              </a:rPr>
              <a:t>Мярката се състои от пет под-мерки: </a:t>
            </a:r>
          </a:p>
          <a:p>
            <a:pPr marL="0" indent="0" algn="just">
              <a:buFont typeface="Symbol" pitchFamily="18" charset="2"/>
              <a:buNone/>
            </a:pPr>
            <a:r>
              <a:rPr lang="bg-BG" dirty="0" smtClean="0">
                <a:solidFill>
                  <a:srgbClr val="002060"/>
                </a:solidFill>
              </a:rPr>
              <a:t>8.1. Залесяване и създаване на горски масиви – разходи за създаване; </a:t>
            </a:r>
          </a:p>
          <a:p>
            <a:pPr marL="0" indent="0" algn="just">
              <a:buFont typeface="Symbol" pitchFamily="18" charset="2"/>
              <a:buNone/>
            </a:pPr>
            <a:r>
              <a:rPr lang="bg-BG" dirty="0" smtClean="0">
                <a:solidFill>
                  <a:srgbClr val="002060"/>
                </a:solidFill>
              </a:rPr>
              <a:t>8.2. Залесяване и създаване на горски масиви – разходи за поддръжка; </a:t>
            </a:r>
          </a:p>
          <a:p>
            <a:pPr marL="0" indent="0" algn="just">
              <a:buFont typeface="Symbol" pitchFamily="18" charset="2"/>
              <a:buNone/>
            </a:pPr>
            <a:r>
              <a:rPr lang="bg-BG" dirty="0" smtClean="0">
                <a:solidFill>
                  <a:srgbClr val="002060"/>
                </a:solidFill>
              </a:rPr>
              <a:t>8.5. Предотвратяване и възстановяване на щети по горите от горски пожари, природни бедствия и катастрофични събития; </a:t>
            </a:r>
          </a:p>
          <a:p>
            <a:pPr marL="0" indent="0" algn="just">
              <a:buFont typeface="Symbol" pitchFamily="18" charset="2"/>
              <a:buNone/>
            </a:pPr>
            <a:r>
              <a:rPr lang="bg-BG" dirty="0" smtClean="0">
                <a:solidFill>
                  <a:srgbClr val="002060"/>
                </a:solidFill>
              </a:rPr>
              <a:t>8.6. Инвестиции, подобряващи устойчивостта и екологичната стойност на горските екосистеми; </a:t>
            </a:r>
          </a:p>
          <a:p>
            <a:pPr marL="0" indent="0" algn="just">
              <a:buFont typeface="Symbol" pitchFamily="18" charset="2"/>
              <a:buNone/>
            </a:pPr>
            <a:r>
              <a:rPr lang="bg-BG" dirty="0" smtClean="0">
                <a:solidFill>
                  <a:srgbClr val="002060"/>
                </a:solidFill>
              </a:rPr>
              <a:t>8.7. Инвестиции в технологии за лесовъдство и в преработката, мобилизирането и търговията на горски продукти.</a:t>
            </a:r>
          </a:p>
          <a:p>
            <a:pPr marL="0" indent="0">
              <a:spcBef>
                <a:spcPts val="1200"/>
              </a:spcBef>
              <a:buFont typeface="Symbol" pitchFamily="18" charset="2"/>
              <a:buNone/>
            </a:pPr>
            <a:r>
              <a:rPr lang="bg-BG" b="1" dirty="0" smtClean="0">
                <a:solidFill>
                  <a:schemeClr val="tx1"/>
                </a:solidFill>
              </a:rPr>
              <a:t>2.  Обхват на подпомагане </a:t>
            </a:r>
          </a:p>
          <a:p>
            <a:pPr marL="0" indent="0" algn="just">
              <a:buFont typeface="Symbol" pitchFamily="18" charset="2"/>
              <a:buNone/>
            </a:pPr>
            <a:r>
              <a:rPr lang="bg-BG" dirty="0" smtClean="0">
                <a:solidFill>
                  <a:srgbClr val="002060"/>
                </a:solidFill>
                <a:cs typeface="Arial" charset="0"/>
              </a:rPr>
              <a:t>Изоставени з. земи и горските територии на Р България</a:t>
            </a:r>
          </a:p>
          <a:p>
            <a:endParaRPr lang="bg-B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4"/>
            <a:ext cx="8246070" cy="1068936"/>
          </a:xfrm>
        </p:spPr>
        <p:txBody>
          <a:bodyPr>
            <a:noAutofit/>
          </a:bodyPr>
          <a:lstStyle/>
          <a:p>
            <a:r>
              <a:rPr lang="bg-BG" sz="2800" b="1" dirty="0" smtClean="0">
                <a:effectLst>
                  <a:outerShdw blurRad="38100" dist="38100" dir="2700000" algn="tl">
                    <a:srgbClr val="000000">
                      <a:alpha val="43137"/>
                    </a:srgbClr>
                  </a:outerShdw>
                </a:effectLst>
              </a:rPr>
              <a:t>МЯРКА 8 </a:t>
            </a:r>
            <a:r>
              <a:rPr lang="bg-BG" sz="2800" b="1" cap="all" dirty="0" smtClean="0">
                <a:effectLst>
                  <a:outerShdw blurRad="38100" dist="38100" dir="2700000" algn="tl">
                    <a:srgbClr val="000000">
                      <a:alpha val="43137"/>
                    </a:srgbClr>
                  </a:outerShdw>
                </a:effectLst>
              </a:rPr>
              <a:t>Инвестиции в развитието на горските територии и подобряване на жизнеспособността на горите</a:t>
            </a:r>
          </a:p>
        </p:txBody>
      </p:sp>
      <p:sp>
        <p:nvSpPr>
          <p:cNvPr id="3" name="Content Placeholder 2"/>
          <p:cNvSpPr>
            <a:spLocks noGrp="1"/>
          </p:cNvSpPr>
          <p:nvPr>
            <p:ph idx="1"/>
          </p:nvPr>
        </p:nvSpPr>
        <p:spPr/>
        <p:txBody>
          <a:bodyPr>
            <a:normAutofit fontScale="70000" lnSpcReduction="20000"/>
          </a:bodyPr>
          <a:lstStyle/>
          <a:p>
            <a:pPr marL="0" indent="0">
              <a:buFont typeface="Symbol" pitchFamily="18" charset="2"/>
              <a:buNone/>
            </a:pPr>
            <a:r>
              <a:rPr lang="bg-BG" b="1" dirty="0" smtClean="0">
                <a:solidFill>
                  <a:schemeClr val="tx1"/>
                </a:solidFill>
              </a:rPr>
              <a:t>3. Бенефициенти (включително основни условия за допустимост)</a:t>
            </a:r>
          </a:p>
          <a:p>
            <a:pPr marL="0" indent="0"/>
            <a:r>
              <a:rPr lang="bg-BG" dirty="0" smtClean="0">
                <a:solidFill>
                  <a:srgbClr val="002060"/>
                </a:solidFill>
              </a:rPr>
              <a:t>Физически и юридически лица и местни поделения на вероизповеданията собственици на горски територии;</a:t>
            </a:r>
            <a:endParaRPr lang="en-US" dirty="0" smtClean="0">
              <a:solidFill>
                <a:srgbClr val="002060"/>
              </a:solidFill>
            </a:endParaRPr>
          </a:p>
          <a:p>
            <a:pPr marL="0" indent="0"/>
            <a:r>
              <a:rPr lang="bg-BG" dirty="0" smtClean="0">
                <a:solidFill>
                  <a:srgbClr val="002060"/>
                </a:solidFill>
              </a:rPr>
              <a:t>Общини собственици/управляващи горски територии;</a:t>
            </a:r>
            <a:endParaRPr lang="en-US" dirty="0" smtClean="0">
              <a:solidFill>
                <a:srgbClr val="002060"/>
              </a:solidFill>
            </a:endParaRPr>
          </a:p>
          <a:p>
            <a:pPr marL="0" indent="0"/>
            <a:r>
              <a:rPr lang="bg-BG" dirty="0" smtClean="0">
                <a:solidFill>
                  <a:srgbClr val="002060"/>
                </a:solidFill>
              </a:rPr>
              <a:t>Юридически лица управляващи държавни горски територии;</a:t>
            </a:r>
            <a:endParaRPr lang="en-US" dirty="0" smtClean="0">
              <a:solidFill>
                <a:srgbClr val="002060"/>
              </a:solidFill>
            </a:endParaRPr>
          </a:p>
          <a:p>
            <a:pPr marL="0" indent="0"/>
            <a:r>
              <a:rPr lang="bg-BG" dirty="0" smtClean="0">
                <a:solidFill>
                  <a:srgbClr val="002060"/>
                </a:solidFill>
              </a:rPr>
              <a:t>Юридически лица наематели на горски територии;</a:t>
            </a:r>
            <a:endParaRPr lang="en-US" dirty="0" smtClean="0">
              <a:solidFill>
                <a:srgbClr val="002060"/>
              </a:solidFill>
            </a:endParaRPr>
          </a:p>
          <a:p>
            <a:pPr marL="0" indent="0"/>
            <a:r>
              <a:rPr lang="bg-BG" dirty="0" smtClean="0">
                <a:solidFill>
                  <a:srgbClr val="002060"/>
                </a:solidFill>
              </a:rPr>
              <a:t>Сдружения на горепосочените.</a:t>
            </a:r>
            <a:endParaRPr lang="en-US" dirty="0" smtClean="0">
              <a:solidFill>
                <a:srgbClr val="002060"/>
              </a:solidFill>
            </a:endParaRPr>
          </a:p>
          <a:p>
            <a:pPr marL="0" indent="0">
              <a:buFont typeface="Symbol" pitchFamily="18" charset="2"/>
              <a:buAutoNum type="arabicPeriod" startAt="4"/>
            </a:pPr>
            <a:r>
              <a:rPr lang="bg-BG" b="1" dirty="0" smtClean="0">
                <a:solidFill>
                  <a:schemeClr val="tx1"/>
                </a:solidFill>
              </a:rPr>
              <a:t>Допустими разходи</a:t>
            </a:r>
          </a:p>
          <a:p>
            <a:pPr marL="0" indent="0"/>
            <a:r>
              <a:rPr lang="bg-BG" dirty="0" smtClean="0">
                <a:solidFill>
                  <a:srgbClr val="002060"/>
                </a:solidFill>
              </a:rPr>
              <a:t>Залесяване и поддръжка;</a:t>
            </a:r>
          </a:p>
          <a:p>
            <a:pPr marL="0" indent="0"/>
            <a:r>
              <a:rPr lang="bg-BG" dirty="0" smtClean="0">
                <a:solidFill>
                  <a:srgbClr val="002060"/>
                </a:solidFill>
              </a:rPr>
              <a:t>Превантивни и възстановителни дейности;</a:t>
            </a:r>
          </a:p>
          <a:p>
            <a:pPr marL="0" indent="0"/>
            <a:r>
              <a:rPr lang="bg-BG" dirty="0" smtClean="0">
                <a:solidFill>
                  <a:srgbClr val="002060"/>
                </a:solidFill>
              </a:rPr>
              <a:t>Преобразуване на горската инфраструктура и залесяване;</a:t>
            </a:r>
          </a:p>
          <a:p>
            <a:pPr marL="0" indent="0"/>
            <a:r>
              <a:rPr lang="bg-BG" dirty="0" smtClean="0">
                <a:solidFill>
                  <a:srgbClr val="002060"/>
                </a:solidFill>
              </a:rPr>
              <a:t>Преработка и подобряване икономическата стойност на горите.</a:t>
            </a:r>
          </a:p>
          <a:p>
            <a:endParaRPr lang="bg-BG"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4"/>
            <a:ext cx="8246070" cy="1068936"/>
          </a:xfrm>
        </p:spPr>
        <p:txBody>
          <a:bodyPr>
            <a:noAutofit/>
          </a:bodyPr>
          <a:lstStyle/>
          <a:p>
            <a:r>
              <a:rPr lang="bg-BG" sz="2800" b="1" dirty="0" smtClean="0">
                <a:effectLst>
                  <a:outerShdw blurRad="38100" dist="38100" dir="2700000" algn="tl">
                    <a:srgbClr val="000000">
                      <a:alpha val="43137"/>
                    </a:srgbClr>
                  </a:outerShdw>
                </a:effectLst>
              </a:rPr>
              <a:t>МЯРКА 8 </a:t>
            </a:r>
            <a:r>
              <a:rPr lang="bg-BG" sz="2800" b="1" cap="all" dirty="0" smtClean="0">
                <a:effectLst>
                  <a:outerShdw blurRad="38100" dist="38100" dir="2700000" algn="tl">
                    <a:srgbClr val="000000">
                      <a:alpha val="43137"/>
                    </a:srgbClr>
                  </a:outerShdw>
                </a:effectLst>
              </a:rPr>
              <a:t>Инвестиции в развитието на горските територии и подобряване на жизнеспособността на горите</a:t>
            </a:r>
          </a:p>
        </p:txBody>
      </p:sp>
      <p:sp>
        <p:nvSpPr>
          <p:cNvPr id="3" name="Content Placeholder 2"/>
          <p:cNvSpPr>
            <a:spLocks noGrp="1"/>
          </p:cNvSpPr>
          <p:nvPr>
            <p:ph idx="1"/>
          </p:nvPr>
        </p:nvSpPr>
        <p:spPr>
          <a:xfrm>
            <a:off x="448965" y="1443835"/>
            <a:ext cx="8246070" cy="4581150"/>
          </a:xfrm>
        </p:spPr>
        <p:txBody>
          <a:bodyPr>
            <a:normAutofit fontScale="55000" lnSpcReduction="20000"/>
          </a:bodyPr>
          <a:lstStyle/>
          <a:p>
            <a:pPr marL="0" indent="0">
              <a:buFont typeface="Symbol" pitchFamily="18" charset="2"/>
              <a:buNone/>
              <a:defRPr/>
            </a:pPr>
            <a:r>
              <a:rPr lang="en-US" sz="3200" b="1" dirty="0" smtClean="0">
                <a:solidFill>
                  <a:schemeClr val="tx1"/>
                </a:solidFill>
              </a:rPr>
              <a:t>5</a:t>
            </a:r>
            <a:r>
              <a:rPr lang="bg-BG" sz="3200" b="1" dirty="0" smtClean="0">
                <a:solidFill>
                  <a:schemeClr val="tx1"/>
                </a:solidFill>
              </a:rPr>
              <a:t>. Финансови условия и други специфични условия за мярката </a:t>
            </a:r>
          </a:p>
          <a:p>
            <a:pPr algn="just">
              <a:defRPr/>
            </a:pPr>
            <a:r>
              <a:rPr lang="bg-BG" b="1" dirty="0" smtClean="0">
                <a:solidFill>
                  <a:srgbClr val="002060"/>
                </a:solidFill>
              </a:rPr>
              <a:t>Нивото на подпомагане е 100% от допустимите разходи с изключение на под-мярка 8.7.;</a:t>
            </a:r>
          </a:p>
          <a:p>
            <a:pPr algn="just">
              <a:defRPr/>
            </a:pPr>
            <a:r>
              <a:rPr lang="bg-BG" b="1" dirty="0" smtClean="0">
                <a:solidFill>
                  <a:srgbClr val="002060"/>
                </a:solidFill>
              </a:rPr>
              <a:t>Кандидатите трябва да докажат собственост в/у територията с която кандидатстват или правото си да я управляват;</a:t>
            </a:r>
          </a:p>
          <a:p>
            <a:pPr algn="just">
              <a:defRPr/>
            </a:pPr>
            <a:r>
              <a:rPr lang="bg-BG" b="1" dirty="0" smtClean="0">
                <a:solidFill>
                  <a:srgbClr val="002060"/>
                </a:solidFill>
              </a:rPr>
              <a:t>Минималната площ на територията е 0,5 ха;</a:t>
            </a:r>
          </a:p>
          <a:p>
            <a:pPr algn="just">
              <a:defRPr/>
            </a:pPr>
            <a:r>
              <a:rPr lang="bg-BG" b="1" dirty="0" smtClean="0">
                <a:solidFill>
                  <a:srgbClr val="002060"/>
                </a:solidFill>
              </a:rPr>
              <a:t>Дървесните видове с които ще се залесява трябва да отговарят на типа месторастене;</a:t>
            </a:r>
          </a:p>
          <a:p>
            <a:pPr algn="just">
              <a:defRPr/>
            </a:pPr>
            <a:r>
              <a:rPr lang="bg-BG" b="1" dirty="0" smtClean="0">
                <a:solidFill>
                  <a:srgbClr val="002060"/>
                </a:solidFill>
              </a:rPr>
              <a:t>Превантивните дейности са допустими само в горски територии класифицирани с висок или среден риск от горски пожари;</a:t>
            </a:r>
          </a:p>
          <a:p>
            <a:pPr algn="just">
              <a:defRPr/>
            </a:pPr>
            <a:r>
              <a:rPr lang="bg-BG" b="1" dirty="0" smtClean="0">
                <a:solidFill>
                  <a:srgbClr val="002060"/>
                </a:solidFill>
              </a:rPr>
              <a:t>Закупуването на оборудване за сеч е допустимо само ако предвиденото устойчиво ползване на дървесина позволява ефикасното му използване.</a:t>
            </a:r>
          </a:p>
          <a:p>
            <a:pPr algn="just">
              <a:defRPr/>
            </a:pPr>
            <a:r>
              <a:rPr lang="bg-BG" b="1" dirty="0" smtClean="0">
                <a:solidFill>
                  <a:srgbClr val="002060"/>
                </a:solidFill>
              </a:rPr>
              <a:t>За първична преработка на дървесина са допустими само микро, малки и средни предприятия.</a:t>
            </a:r>
            <a:endParaRPr lang="en-US" b="1" dirty="0" smtClean="0">
              <a:solidFill>
                <a:srgbClr val="002060"/>
              </a:solidFill>
            </a:endParaRPr>
          </a:p>
          <a:p>
            <a:pPr marL="0" indent="0" algn="just">
              <a:buFont typeface="Symbol" pitchFamily="18" charset="2"/>
              <a:buNone/>
              <a:defRPr/>
            </a:pPr>
            <a:r>
              <a:rPr lang="en-US" sz="3200" b="1" dirty="0" smtClean="0">
                <a:solidFill>
                  <a:schemeClr val="tx1"/>
                </a:solidFill>
              </a:rPr>
              <a:t>6</a:t>
            </a:r>
            <a:r>
              <a:rPr lang="bg-BG" sz="3200" b="1" dirty="0" smtClean="0">
                <a:solidFill>
                  <a:schemeClr val="tx1"/>
                </a:solidFill>
              </a:rPr>
              <a:t>. Очакван резултат</a:t>
            </a:r>
          </a:p>
          <a:p>
            <a:pPr marL="0" indent="0" algn="just">
              <a:buFont typeface="Symbol" pitchFamily="18" charset="2"/>
              <a:buNone/>
              <a:defRPr/>
            </a:pPr>
            <a:r>
              <a:rPr lang="bg-BG" b="1" dirty="0" smtClean="0">
                <a:solidFill>
                  <a:srgbClr val="002060"/>
                </a:solidFill>
              </a:rPr>
              <a:t>Разширени, с подобрени икономически и екологични функции горски територии и съживени предприятия стопанисващи гори или преработващи дървесина.</a:t>
            </a:r>
            <a:endParaRPr lang="bg-BG"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5"/>
            <a:ext cx="8246070" cy="610820"/>
          </a:xfrm>
        </p:spPr>
        <p:txBody>
          <a:bodyPr>
            <a:normAutofit fontScale="90000"/>
          </a:bodyPr>
          <a:lstStyle/>
          <a:p>
            <a:r>
              <a:rPr lang="bg-BG" b="1" dirty="0" smtClean="0">
                <a:effectLst>
                  <a:outerShdw blurRad="38100" dist="38100" dir="2700000" algn="tl">
                    <a:srgbClr val="000000">
                      <a:alpha val="43137"/>
                    </a:srgbClr>
                  </a:outerShdw>
                </a:effectLst>
              </a:rPr>
              <a:t>МЯРКА 16 СЪТРУДНИЧЕСТВО</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985721"/>
            <a:ext cx="8246070" cy="4428446"/>
          </a:xfrm>
        </p:spPr>
        <p:txBody>
          <a:bodyPr>
            <a:normAutofit fontScale="92500" lnSpcReduction="20000"/>
          </a:bodyPr>
          <a:lstStyle/>
          <a:p>
            <a:r>
              <a:rPr lang="bg-BG" b="1" strike="sngStrike" dirty="0" smtClean="0">
                <a:solidFill>
                  <a:schemeClr val="tx1"/>
                </a:solidFill>
                <a:effectLst>
                  <a:outerShdw blurRad="38100" dist="38100" dir="2700000" algn="tl">
                    <a:srgbClr val="000000">
                      <a:alpha val="43137"/>
                    </a:srgbClr>
                  </a:outerShdw>
                </a:effectLst>
                <a:cs typeface="Arial" panose="020B0604020202020204" pitchFamily="34" charset="0"/>
              </a:rPr>
              <a:t>ПОДМЯРКА 16.1. </a:t>
            </a:r>
            <a:r>
              <a:rPr lang="bg-BG" b="1" strike="sngStrike" dirty="0" smtClean="0">
                <a:effectLst>
                  <a:outerShdw blurRad="38100" dist="38100" dir="2700000" algn="tl">
                    <a:srgbClr val="000000">
                      <a:alpha val="43137"/>
                    </a:srgbClr>
                  </a:outerShdw>
                </a:effectLst>
              </a:rPr>
              <a:t>ПОДКРЕПА ЗА СФОРМИРАНЕ И ФУНКЦИОНИРАНЕ НА ОПЕРАТИВНИ ГРУПИ В РАМКИТЕ НА ЕПИ ЗА СЕЛСКОСТОПАНСКА ПРОИЗВОДИТЕЛНОСТ И УСТОЙЧИВОСТ</a:t>
            </a:r>
          </a:p>
          <a:p>
            <a:pPr marL="303213" lvl="1" indent="0">
              <a:buFont typeface="Symbol" pitchFamily="18" charset="2"/>
              <a:buNone/>
              <a:defRPr/>
            </a:pPr>
            <a:r>
              <a:rPr lang="bg-BG" sz="1800" b="1" i="1" u="sng" strike="sngStrike" dirty="0" smtClean="0">
                <a:solidFill>
                  <a:schemeClr val="tx1"/>
                </a:solidFill>
                <a:latin typeface="Arial" panose="020B0604020202020204" pitchFamily="34" charset="0"/>
                <a:cs typeface="Arial" panose="020B0604020202020204" pitchFamily="34" charset="0"/>
              </a:rPr>
              <a:t>Бенефициенти </a:t>
            </a:r>
          </a:p>
          <a:p>
            <a:pPr algn="just">
              <a:buFont typeface="Symbol" pitchFamily="18" charset="2"/>
              <a:buBlip>
                <a:blip r:embed="rId2"/>
              </a:buBlip>
              <a:defRPr/>
            </a:pPr>
            <a:r>
              <a:rPr lang="bg-BG" sz="1800" b="1" strike="sngStrike" dirty="0" smtClean="0">
                <a:solidFill>
                  <a:schemeClr val="tx1"/>
                </a:solidFill>
              </a:rPr>
              <a:t>Оперативни групи в рамките на ЕПИ за селскостопанска производителност и устойчивост, които изпълняват конкретен иновативен проект. </a:t>
            </a:r>
            <a:endParaRPr lang="bg-BG" sz="1800" b="1" i="1" strike="sngStrike" dirty="0" smtClean="0">
              <a:solidFill>
                <a:schemeClr val="tx1"/>
              </a:solidFill>
              <a:cs typeface="Arial" panose="020B0604020202020204" pitchFamily="34" charset="0"/>
            </a:endParaRPr>
          </a:p>
          <a:p>
            <a:pPr marL="0" indent="0">
              <a:buFont typeface="Symbol" pitchFamily="18" charset="2"/>
              <a:buNone/>
              <a:defRPr/>
            </a:pPr>
            <a:r>
              <a:rPr lang="bg-BG" sz="1800" b="1" i="1" strike="sngStrike" dirty="0" smtClean="0">
                <a:solidFill>
                  <a:schemeClr val="tx1"/>
                </a:solidFill>
                <a:cs typeface="Arial" panose="020B0604020202020204" pitchFamily="34" charset="0"/>
              </a:rPr>
              <a:t>    </a:t>
            </a:r>
            <a:r>
              <a:rPr lang="bg-BG" sz="1800" b="1" i="1" u="sng" strike="sngStrike" dirty="0" smtClean="0">
                <a:solidFill>
                  <a:schemeClr val="tx1"/>
                </a:solidFill>
                <a:cs typeface="Arial" panose="020B0604020202020204" pitchFamily="34" charset="0"/>
              </a:rPr>
              <a:t>Условия за избираемост</a:t>
            </a:r>
          </a:p>
          <a:p>
            <a:pPr>
              <a:buFont typeface="Symbol" pitchFamily="18" charset="2"/>
              <a:buBlip>
                <a:blip r:embed="rId3"/>
              </a:buBlip>
              <a:defRPr/>
            </a:pPr>
            <a:r>
              <a:rPr lang="bg-BG" sz="1800" b="1" strike="sngStrike" dirty="0" smtClean="0">
                <a:solidFill>
                  <a:schemeClr val="tx1"/>
                </a:solidFill>
              </a:rPr>
              <a:t>Оперативната група се създава от </a:t>
            </a:r>
            <a:r>
              <a:rPr lang="bg-BG" sz="1800" b="1" i="1" strike="sngStrike" dirty="0" smtClean="0">
                <a:solidFill>
                  <a:schemeClr val="tx1"/>
                </a:solidFill>
              </a:rPr>
              <a:t>минимум два субекта</a:t>
            </a:r>
            <a:r>
              <a:rPr lang="bg-BG" sz="1800" b="1" strike="sngStrike" dirty="0" smtClean="0">
                <a:solidFill>
                  <a:schemeClr val="tx1"/>
                </a:solidFill>
              </a:rPr>
              <a:t>, които са организации от следния вид: </a:t>
            </a:r>
          </a:p>
          <a:p>
            <a:pPr>
              <a:buFont typeface="Wingdings" pitchFamily="2" charset="2"/>
              <a:buChar char="Ø"/>
              <a:defRPr/>
            </a:pPr>
            <a:r>
              <a:rPr lang="bg-BG" sz="1600" strike="sngStrike" dirty="0" smtClean="0">
                <a:solidFill>
                  <a:schemeClr val="tx1"/>
                </a:solidFill>
              </a:rPr>
              <a:t>Научен институт или висше училище в областта на селското стопанство или горите; </a:t>
            </a:r>
          </a:p>
          <a:p>
            <a:pPr>
              <a:buFont typeface="Wingdings" pitchFamily="2" charset="2"/>
              <a:buChar char="Ø"/>
              <a:defRPr/>
            </a:pPr>
            <a:r>
              <a:rPr lang="bg-BG" sz="1600" strike="sngStrike" dirty="0" smtClean="0">
                <a:solidFill>
                  <a:schemeClr val="tx1"/>
                </a:solidFill>
              </a:rPr>
              <a:t>Неправителствена организация с предмет на дейност в областта селското стопанство, водите или храните;</a:t>
            </a:r>
          </a:p>
          <a:p>
            <a:pPr>
              <a:buFont typeface="Wingdings" pitchFamily="2" charset="2"/>
              <a:buChar char="Ø"/>
              <a:defRPr/>
            </a:pPr>
            <a:r>
              <a:rPr lang="bg-BG" sz="1600" strike="sngStrike" dirty="0" smtClean="0">
                <a:solidFill>
                  <a:schemeClr val="tx1"/>
                </a:solidFill>
              </a:rPr>
              <a:t>Земеделски стопанин или земеделски стопани;</a:t>
            </a:r>
          </a:p>
          <a:p>
            <a:pPr>
              <a:buFont typeface="Wingdings" pitchFamily="2" charset="2"/>
              <a:buChar char="Ø"/>
              <a:defRPr/>
            </a:pPr>
            <a:r>
              <a:rPr lang="bg-BG" sz="1600" strike="sngStrike" dirty="0" smtClean="0">
                <a:solidFill>
                  <a:schemeClr val="tx1"/>
                </a:solidFill>
              </a:rPr>
              <a:t>МСП в областта на  преработката на храни;</a:t>
            </a:r>
          </a:p>
          <a:p>
            <a:pPr>
              <a:buFont typeface="Wingdings" pitchFamily="2" charset="2"/>
              <a:buChar char="Ø"/>
              <a:defRPr/>
            </a:pPr>
            <a:r>
              <a:rPr lang="bg-BG" sz="1600" strike="sngStrike" dirty="0" smtClean="0">
                <a:solidFill>
                  <a:schemeClr val="tx1"/>
                </a:solidFill>
              </a:rPr>
              <a:t>Консултантска организация с предмет на консултантската дейност в областта на селското стопанство или храните.</a:t>
            </a:r>
          </a:p>
          <a:p>
            <a:endParaRPr lang="bg-B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596540"/>
            <a:ext cx="8246070" cy="2137869"/>
          </a:xfrm>
        </p:spPr>
        <p:txBody>
          <a:bodyPr>
            <a:normAutofit fontScale="90000"/>
          </a:bodyPr>
          <a:lstStyle/>
          <a:p>
            <a:pPr algn="ctr"/>
            <a:r>
              <a:rPr lang="ru-RU" b="1" cap="all" dirty="0" smtClean="0">
                <a:effectLst>
                  <a:outerShdw blurRad="38100" dist="38100" dir="2700000" algn="tl">
                    <a:srgbClr val="000000">
                      <a:alpha val="43137"/>
                    </a:srgbClr>
                  </a:outerShdw>
                </a:effectLst>
              </a:rPr>
              <a:t>СтратегияТА за ВОДЕНО ОТ ОБЩНОСТТА местно развитие – инструмент за финансиране на проекти на бенефициенти от територията на МИГ </a:t>
            </a:r>
            <a:r>
              <a:rPr lang="bg-BG" b="1" cap="all" dirty="0" smtClean="0">
                <a:effectLst>
                  <a:outerShdw blurRad="38100" dist="38100" dir="2700000" algn="tl">
                    <a:srgbClr val="000000">
                      <a:alpha val="43137"/>
                    </a:srgbClr>
                  </a:outerShdw>
                </a:effectLst>
              </a:rPr>
              <a:t>“струма”</a:t>
            </a:r>
            <a:endParaRPr lang="en-US" b="1" cap="all"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5"/>
            <a:ext cx="8246070" cy="610820"/>
          </a:xfrm>
        </p:spPr>
        <p:txBody>
          <a:bodyPr>
            <a:normAutofit fontScale="90000"/>
          </a:bodyPr>
          <a:lstStyle/>
          <a:p>
            <a:r>
              <a:rPr lang="bg-BG" b="1" dirty="0" smtClean="0">
                <a:effectLst>
                  <a:outerShdw blurRad="38100" dist="38100" dir="2700000" algn="tl">
                    <a:srgbClr val="000000">
                      <a:alpha val="43137"/>
                    </a:srgbClr>
                  </a:outerShdw>
                </a:effectLst>
              </a:rPr>
              <a:t>МЯРКА 16 СЪТРУДНИЧЕСТВО</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985721"/>
            <a:ext cx="8246070" cy="4428446"/>
          </a:xfrm>
        </p:spPr>
        <p:txBody>
          <a:bodyPr/>
          <a:lstStyle/>
          <a:p>
            <a:pPr marL="303213" lvl="1" indent="0">
              <a:buFont typeface="Symbol" pitchFamily="18" charset="2"/>
              <a:buNone/>
              <a:defRPr/>
            </a:pPr>
            <a:r>
              <a:rPr lang="bg-BG" sz="1800" b="1" i="1" u="sng" strike="sngStrike" dirty="0" smtClean="0">
                <a:solidFill>
                  <a:schemeClr val="tx1"/>
                </a:solidFill>
                <a:cs typeface="Arial" panose="020B0604020202020204" pitchFamily="34" charset="0"/>
              </a:rPr>
              <a:t>Условия за избираемост</a:t>
            </a:r>
          </a:p>
          <a:p>
            <a:pPr>
              <a:buFont typeface="Symbol" pitchFamily="18" charset="2"/>
              <a:buBlip>
                <a:blip r:embed="rId2"/>
              </a:buBlip>
              <a:defRPr/>
            </a:pPr>
            <a:r>
              <a:rPr lang="bg-BG" sz="1800" b="1" strike="sngStrike" dirty="0" smtClean="0">
                <a:solidFill>
                  <a:schemeClr val="tx1"/>
                </a:solidFill>
              </a:rPr>
              <a:t>Оперативната група на ЕПИ съставя </a:t>
            </a:r>
            <a:r>
              <a:rPr lang="bg-BG" sz="1800" b="1" i="1" u="sng" strike="sngStrike" dirty="0" smtClean="0">
                <a:solidFill>
                  <a:schemeClr val="tx1"/>
                </a:solidFill>
              </a:rPr>
              <a:t>план</a:t>
            </a:r>
            <a:r>
              <a:rPr lang="bg-BG" sz="1800" b="1" strike="sngStrike" dirty="0" smtClean="0">
                <a:solidFill>
                  <a:schemeClr val="tx1"/>
                </a:solidFill>
              </a:rPr>
              <a:t>, който съдържа минимум следните елементи: </a:t>
            </a:r>
          </a:p>
          <a:p>
            <a:pPr>
              <a:buFont typeface="Wingdings" pitchFamily="2" charset="2"/>
              <a:buChar char="q"/>
              <a:defRPr/>
            </a:pPr>
            <a:r>
              <a:rPr lang="bg-BG" sz="1600" strike="sngStrike" dirty="0" smtClean="0">
                <a:solidFill>
                  <a:schemeClr val="tx1"/>
                </a:solidFill>
              </a:rPr>
              <a:t>описание на иновативния проект, който ще се разработва, изпитва, адаптира или изпълнява;</a:t>
            </a:r>
          </a:p>
          <a:p>
            <a:pPr>
              <a:buFont typeface="Wingdings" pitchFamily="2" charset="2"/>
              <a:buChar char="q"/>
              <a:defRPr/>
            </a:pPr>
            <a:r>
              <a:rPr lang="bg-BG" sz="1600" strike="sngStrike" dirty="0" smtClean="0">
                <a:solidFill>
                  <a:schemeClr val="tx1"/>
                </a:solidFill>
              </a:rPr>
              <a:t>описание на очакваните резултати и приноса към целта на ЕПИ за повишаване на производителността и устойчиво управление на ресурсите;</a:t>
            </a:r>
          </a:p>
          <a:p>
            <a:pPr>
              <a:buFont typeface="Wingdings" pitchFamily="2" charset="2"/>
              <a:buChar char="q"/>
              <a:defRPr/>
            </a:pPr>
            <a:r>
              <a:rPr lang="bg-BG" sz="1600" strike="sngStrike" dirty="0" smtClean="0">
                <a:solidFill>
                  <a:schemeClr val="tx1"/>
                </a:solidFill>
              </a:rPr>
              <a:t>описание на системата за разпространение на резултатите;</a:t>
            </a:r>
          </a:p>
          <a:p>
            <a:pPr>
              <a:buFont typeface="Wingdings" pitchFamily="2" charset="2"/>
              <a:buChar char="q"/>
              <a:defRPr/>
            </a:pPr>
            <a:r>
              <a:rPr lang="bg-BG" sz="1600" strike="sngStrike" dirty="0" smtClean="0">
                <a:solidFill>
                  <a:schemeClr val="tx1"/>
                </a:solidFill>
              </a:rPr>
              <a:t>анализ и представяне на възможните рискове при изпълнение на иновативния проект по отношение на  очакваните резултати.</a:t>
            </a:r>
          </a:p>
          <a:p>
            <a:pPr>
              <a:buFont typeface="Symbol" pitchFamily="18" charset="2"/>
              <a:buBlip>
                <a:blip r:embed="rId2"/>
              </a:buBlip>
              <a:defRPr/>
            </a:pPr>
            <a:r>
              <a:rPr lang="bg-BG" sz="1800" b="1" strike="sngStrike" dirty="0" smtClean="0">
                <a:solidFill>
                  <a:schemeClr val="tx1"/>
                </a:solidFill>
              </a:rPr>
              <a:t>При изпълнението на иновативния проект Оперативната група:</a:t>
            </a:r>
          </a:p>
          <a:p>
            <a:pPr>
              <a:buFont typeface="Wingdings" pitchFamily="2" charset="2"/>
              <a:buChar char="v"/>
              <a:defRPr/>
            </a:pPr>
            <a:r>
              <a:rPr lang="bg-BG" sz="1800" strike="sngStrike" dirty="0" smtClean="0">
                <a:solidFill>
                  <a:schemeClr val="tx1"/>
                </a:solidFill>
              </a:rPr>
              <a:t>взема решения за разработването и изпълнението на иновативни действия; </a:t>
            </a:r>
          </a:p>
          <a:p>
            <a:pPr>
              <a:buFont typeface="Wingdings" pitchFamily="2" charset="2"/>
              <a:buChar char="v"/>
              <a:defRPr/>
            </a:pPr>
            <a:r>
              <a:rPr lang="bg-BG" sz="1800" strike="sngStrike" dirty="0" smtClean="0">
                <a:solidFill>
                  <a:schemeClr val="tx1"/>
                </a:solidFill>
              </a:rPr>
              <a:t>изпълнява иновативни действия чрез дейностите, допустими за финансиране по подмярката.</a:t>
            </a:r>
            <a:endParaRPr lang="bg-BG" strike="sngStrike"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5"/>
            <a:ext cx="8246070" cy="610820"/>
          </a:xfrm>
        </p:spPr>
        <p:txBody>
          <a:bodyPr>
            <a:normAutofit fontScale="90000"/>
          </a:bodyPr>
          <a:lstStyle/>
          <a:p>
            <a:r>
              <a:rPr lang="bg-BG" b="1" dirty="0" smtClean="0">
                <a:effectLst>
                  <a:outerShdw blurRad="38100" dist="38100" dir="2700000" algn="tl">
                    <a:srgbClr val="000000">
                      <a:alpha val="43137"/>
                    </a:srgbClr>
                  </a:outerShdw>
                </a:effectLst>
              </a:rPr>
              <a:t>МЯРКА 16 СЪТРУДНИЧЕСТВО</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985721"/>
            <a:ext cx="8246070" cy="4428446"/>
          </a:xfrm>
        </p:spPr>
        <p:txBody>
          <a:bodyPr>
            <a:normAutofit fontScale="55000" lnSpcReduction="20000"/>
          </a:bodyPr>
          <a:lstStyle/>
          <a:p>
            <a:r>
              <a:rPr lang="bg-BG" b="1" strike="sngStrike"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ПОДМЯРКА 16.4. </a:t>
            </a:r>
            <a:r>
              <a:rPr lang="bg-BG" b="1" strike="sngStrike" dirty="0" smtClean="0">
                <a:effectLst>
                  <a:outerShdw blurRad="38100" dist="38100" dir="2700000" algn="tl">
                    <a:srgbClr val="000000">
                      <a:alpha val="43137"/>
                    </a:srgbClr>
                  </a:outerShdw>
                </a:effectLst>
              </a:rPr>
              <a:t>ПОДКРЕПА ЗА ХОРИЗОНТАЛНО И ВЕРТИКАЛНО СЪТРУДНИЧЕСТВО МЕЖДУ УЧАСТНИЦИТЕ ВЪВ ВЕРИГАТА НА ДОСТАВКИ ЗА ИЗГРАЖДАНЕТО И РАЗВИТИЕТО НА КЪСИ ВЕРИГИ НА ДОСТАВКИ И МЕСТНИ ПАЗАРИ</a:t>
            </a:r>
          </a:p>
          <a:p>
            <a:pPr marL="0" indent="0">
              <a:lnSpc>
                <a:spcPct val="150000"/>
              </a:lnSpc>
              <a:buFont typeface="Symbol" pitchFamily="18" charset="2"/>
              <a:buNone/>
              <a:defRPr/>
            </a:pPr>
            <a:r>
              <a:rPr lang="bg-BG" sz="3200" b="1" i="1" u="sng" strike="sngStrike" dirty="0" smtClean="0">
                <a:solidFill>
                  <a:schemeClr val="tx1"/>
                </a:solidFill>
                <a:latin typeface="Arial" panose="020B0604020202020204" pitchFamily="34" charset="0"/>
                <a:cs typeface="Arial" panose="020B0604020202020204" pitchFamily="34" charset="0"/>
              </a:rPr>
              <a:t>Тип подкрепа</a:t>
            </a:r>
          </a:p>
          <a:p>
            <a:pPr marL="0" indent="0" algn="just">
              <a:buFont typeface="Symbol" pitchFamily="18" charset="2"/>
              <a:buNone/>
              <a:defRPr/>
            </a:pPr>
            <a:r>
              <a:rPr lang="bg-BG" b="1" strike="sngStrike" dirty="0" smtClean="0">
                <a:solidFill>
                  <a:schemeClr val="tx1"/>
                </a:solidFill>
              </a:rPr>
              <a:t>Подкрепата се предоставя за </a:t>
            </a:r>
            <a:r>
              <a:rPr lang="bg-BG" b="1" i="1" strike="sngStrike" dirty="0" smtClean="0">
                <a:solidFill>
                  <a:schemeClr val="tx1"/>
                </a:solidFill>
              </a:rPr>
              <a:t>хоризонтално и вертикално сътрудничество </a:t>
            </a:r>
            <a:r>
              <a:rPr lang="bg-BG" b="1" strike="sngStrike" dirty="0" smtClean="0">
                <a:solidFill>
                  <a:schemeClr val="tx1"/>
                </a:solidFill>
              </a:rPr>
              <a:t>между участниците във веригата на доставки за изграждането и развитието на </a:t>
            </a:r>
            <a:r>
              <a:rPr lang="bg-BG" b="1" i="1" strike="sngStrike" dirty="0" smtClean="0">
                <a:solidFill>
                  <a:schemeClr val="tx1"/>
                </a:solidFill>
              </a:rPr>
              <a:t>къси вериги на доставки и местни пазари </a:t>
            </a:r>
            <a:r>
              <a:rPr lang="bg-BG" b="1" strike="sngStrike" dirty="0" smtClean="0">
                <a:solidFill>
                  <a:schemeClr val="tx1"/>
                </a:solidFill>
              </a:rPr>
              <a:t>и за дейности на местно равнище за </a:t>
            </a:r>
            <a:r>
              <a:rPr lang="bg-BG" b="1" i="1" strike="sngStrike" dirty="0" smtClean="0">
                <a:solidFill>
                  <a:schemeClr val="tx1"/>
                </a:solidFill>
              </a:rPr>
              <a:t>популяризиране</a:t>
            </a:r>
            <a:r>
              <a:rPr lang="bg-BG" b="1" strike="sngStrike" dirty="0" smtClean="0">
                <a:solidFill>
                  <a:schemeClr val="tx1"/>
                </a:solidFill>
              </a:rPr>
              <a:t>, свързани с развитието на късите вериги на доставки и местните пазари.</a:t>
            </a:r>
          </a:p>
          <a:p>
            <a:pPr algn="just">
              <a:buFont typeface="Symbol" pitchFamily="18" charset="2"/>
              <a:buBlip>
                <a:blip r:embed="rId2"/>
              </a:buBlip>
              <a:defRPr/>
            </a:pPr>
            <a:r>
              <a:rPr lang="bg-BG" b="1" strike="sngStrike" dirty="0" smtClean="0">
                <a:solidFill>
                  <a:schemeClr val="tx1"/>
                </a:solidFill>
              </a:rPr>
              <a:t>Къси вериги на доставки - </a:t>
            </a:r>
            <a:r>
              <a:rPr lang="bg-BG" strike="sngStrike" dirty="0" smtClean="0">
                <a:solidFill>
                  <a:schemeClr val="tx1"/>
                </a:solidFill>
              </a:rPr>
              <a:t>в случай, че веригите на доставки включват не повече от един посредник между селскостопанския производител и потребителя</a:t>
            </a:r>
            <a:r>
              <a:rPr lang="bg-BG" b="1" strike="sngStrike" dirty="0" smtClean="0">
                <a:solidFill>
                  <a:schemeClr val="tx1"/>
                </a:solidFill>
              </a:rPr>
              <a:t>. </a:t>
            </a:r>
          </a:p>
          <a:p>
            <a:pPr algn="just">
              <a:buFont typeface="Symbol" pitchFamily="18" charset="2"/>
              <a:buNone/>
              <a:defRPr/>
            </a:pPr>
            <a:r>
              <a:rPr lang="bg-BG" strike="sngStrike" dirty="0" smtClean="0">
                <a:solidFill>
                  <a:schemeClr val="tx1"/>
                </a:solidFill>
              </a:rPr>
              <a:t>	</a:t>
            </a:r>
            <a:r>
              <a:rPr lang="bg-BG" sz="2400" strike="sngStrike" dirty="0" smtClean="0">
                <a:solidFill>
                  <a:schemeClr val="tx1"/>
                </a:solidFill>
              </a:rPr>
              <a:t>„</a:t>
            </a:r>
            <a:r>
              <a:rPr lang="bg-BG" sz="2400" i="1" strike="sngStrike" dirty="0" smtClean="0">
                <a:solidFill>
                  <a:schemeClr val="tx1"/>
                </a:solidFill>
              </a:rPr>
              <a:t>Посредник</a:t>
            </a:r>
            <a:r>
              <a:rPr lang="bg-BG" sz="2400" strike="sngStrike" dirty="0" smtClean="0">
                <a:solidFill>
                  <a:schemeClr val="tx1"/>
                </a:solidFill>
              </a:rPr>
              <a:t>” е субект, който изкупува продукция от селскостопанския производител с цел продажбата ѝ. Посредник в къса верига на доставки  може да бъде или търговец на дребно или преработвател, в случай че е купил продуктите от селскостопански производител. </a:t>
            </a:r>
            <a:endParaRPr lang="bg-BG" sz="2400" b="1" strike="sngStrike" dirty="0" smtClean="0">
              <a:solidFill>
                <a:schemeClr val="tx1"/>
              </a:solidFill>
            </a:endParaRPr>
          </a:p>
          <a:p>
            <a:pPr algn="just">
              <a:buFont typeface="Symbol" pitchFamily="18" charset="2"/>
              <a:buBlip>
                <a:blip r:embed="rId2"/>
              </a:buBlip>
              <a:defRPr/>
            </a:pPr>
            <a:r>
              <a:rPr lang="bg-BG" b="1" strike="sngStrike" dirty="0" smtClean="0">
                <a:solidFill>
                  <a:schemeClr val="tx1"/>
                </a:solidFill>
              </a:rPr>
              <a:t>Местни пазари - </a:t>
            </a:r>
            <a:r>
              <a:rPr lang="bg-BG" strike="sngStrike" dirty="0" smtClean="0">
                <a:solidFill>
                  <a:schemeClr val="tx1"/>
                </a:solidFill>
              </a:rPr>
              <a:t>В случай, че местните пазари:</a:t>
            </a:r>
          </a:p>
          <a:p>
            <a:pPr algn="just">
              <a:buFont typeface="Wingdings" pitchFamily="2" charset="2"/>
              <a:buChar char="ü"/>
              <a:defRPr/>
            </a:pPr>
            <a:r>
              <a:rPr lang="bg-BG" i="1" strike="sngStrike" dirty="0" smtClean="0">
                <a:solidFill>
                  <a:schemeClr val="tx1"/>
                </a:solidFill>
              </a:rPr>
              <a:t>ползват единствено къси вериги на доставки</a:t>
            </a:r>
            <a:r>
              <a:rPr lang="bg-BG" strike="sngStrike" dirty="0" smtClean="0">
                <a:solidFill>
                  <a:schemeClr val="tx1"/>
                </a:solidFill>
              </a:rPr>
              <a:t>: предоставянето на подпомагане се определя от изискването да са изпълнени условията, свързани с късите вериги на доставки. </a:t>
            </a:r>
          </a:p>
          <a:p>
            <a:pPr algn="just">
              <a:buFont typeface="Wingdings" pitchFamily="2" charset="2"/>
              <a:buChar char="ü"/>
              <a:defRPr/>
            </a:pPr>
            <a:r>
              <a:rPr lang="bg-BG" i="1" strike="sngStrike" dirty="0" smtClean="0">
                <a:solidFill>
                  <a:schemeClr val="tx1"/>
                </a:solidFill>
              </a:rPr>
              <a:t>не се изграждат единствено от къси вериги на доставки </a:t>
            </a:r>
            <a:r>
              <a:rPr lang="bg-BG" strike="sngStrike" dirty="0" smtClean="0">
                <a:solidFill>
                  <a:schemeClr val="tx1"/>
                </a:solidFill>
              </a:rPr>
              <a:t>- за да са допустими за подпомагане трябва да са изпълнени допълнителни условия.</a:t>
            </a:r>
            <a:endParaRPr lang="bg-BG" b="1" strike="sngStrike" dirty="0" smtClean="0">
              <a:solidFill>
                <a:schemeClr val="tx1"/>
              </a:solidFill>
              <a:cs typeface="Arial" panose="020B0604020202020204" pitchFamily="34" charset="0"/>
            </a:endParaRPr>
          </a:p>
          <a:p>
            <a:endParaRPr lang="bg-BG" strike="sngStrike"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5"/>
            <a:ext cx="8246070" cy="610820"/>
          </a:xfrm>
        </p:spPr>
        <p:txBody>
          <a:bodyPr>
            <a:normAutofit fontScale="90000"/>
          </a:bodyPr>
          <a:lstStyle/>
          <a:p>
            <a:r>
              <a:rPr lang="bg-BG" b="1" dirty="0" smtClean="0">
                <a:effectLst>
                  <a:outerShdw blurRad="38100" dist="38100" dir="2700000" algn="tl">
                    <a:srgbClr val="000000">
                      <a:alpha val="43137"/>
                    </a:srgbClr>
                  </a:outerShdw>
                </a:effectLst>
              </a:rPr>
              <a:t>МЯРКА 16 СЪТРУДНИЧЕСТВО</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985720"/>
            <a:ext cx="8246070" cy="4886559"/>
          </a:xfrm>
        </p:spPr>
        <p:txBody>
          <a:bodyPr>
            <a:normAutofit fontScale="32500" lnSpcReduction="20000"/>
          </a:bodyPr>
          <a:lstStyle/>
          <a:p>
            <a:pPr marL="0" indent="0">
              <a:lnSpc>
                <a:spcPct val="150000"/>
              </a:lnSpc>
              <a:buFont typeface="Symbol" pitchFamily="18" charset="2"/>
              <a:buNone/>
              <a:defRPr/>
            </a:pPr>
            <a:r>
              <a:rPr lang="bg-BG" b="1" i="1" u="sng" strike="sngStrike" dirty="0" smtClean="0">
                <a:solidFill>
                  <a:schemeClr val="tx1"/>
                </a:solidFill>
                <a:latin typeface="Arial" panose="020B0604020202020204" pitchFamily="34" charset="0"/>
                <a:cs typeface="Arial" panose="020B0604020202020204" pitchFamily="34" charset="0"/>
              </a:rPr>
              <a:t>Тип подкрепа</a:t>
            </a:r>
          </a:p>
          <a:p>
            <a:pPr algn="just">
              <a:buFont typeface="Symbol" pitchFamily="18" charset="2"/>
              <a:buNone/>
              <a:defRPr/>
            </a:pPr>
            <a:r>
              <a:rPr lang="bg-BG" sz="2400" b="1" strike="sngStrike" dirty="0" smtClean="0">
                <a:solidFill>
                  <a:schemeClr val="tx1"/>
                </a:solidFill>
              </a:rPr>
              <a:t>	</a:t>
            </a:r>
          </a:p>
          <a:p>
            <a:pPr algn="just">
              <a:buFont typeface="Symbol" pitchFamily="18" charset="2"/>
              <a:buNone/>
              <a:defRPr/>
            </a:pPr>
            <a:r>
              <a:rPr lang="bg-BG" b="1" strike="sngStrike" dirty="0" smtClean="0">
                <a:solidFill>
                  <a:schemeClr val="tx1"/>
                </a:solidFill>
              </a:rPr>
              <a:t>За получаване на подкрепа от участниците в сътрудничеството се разработва </a:t>
            </a:r>
            <a:r>
              <a:rPr lang="bg-BG" b="1" i="1" u="sng" strike="sngStrike" dirty="0" smtClean="0">
                <a:solidFill>
                  <a:schemeClr val="tx1"/>
                </a:solidFill>
              </a:rPr>
              <a:t>колективен териториален проект</a:t>
            </a:r>
            <a:r>
              <a:rPr lang="bg-BG" b="1" strike="sngStrike" dirty="0" smtClean="0">
                <a:solidFill>
                  <a:schemeClr val="tx1"/>
                </a:solidFill>
              </a:rPr>
              <a:t>. В проекта се посочва следното:</a:t>
            </a:r>
          </a:p>
          <a:p>
            <a:pPr algn="just">
              <a:buFont typeface="Wingdings" pitchFamily="2" charset="2"/>
              <a:buChar char="q"/>
              <a:defRPr/>
            </a:pPr>
            <a:r>
              <a:rPr lang="bg-BG" b="1" strike="sngStrike" dirty="0" smtClean="0">
                <a:solidFill>
                  <a:schemeClr val="tx1"/>
                </a:solidFill>
              </a:rPr>
              <a:t>Вид на сътрудничеството – </a:t>
            </a:r>
            <a:r>
              <a:rPr lang="bg-BG" strike="sngStrike" dirty="0" smtClean="0">
                <a:solidFill>
                  <a:schemeClr val="tx1"/>
                </a:solidFill>
              </a:rPr>
              <a:t>в съответствие с условията на под-мярката;</a:t>
            </a:r>
          </a:p>
          <a:p>
            <a:pPr algn="just">
              <a:buFont typeface="Wingdings" pitchFamily="2" charset="2"/>
              <a:buChar char="q"/>
              <a:defRPr/>
            </a:pPr>
            <a:r>
              <a:rPr lang="bg-BG" b="1" strike="sngStrike" dirty="0" smtClean="0">
                <a:solidFill>
                  <a:schemeClr val="tx1"/>
                </a:solidFill>
              </a:rPr>
              <a:t>Брой и вид на участниците в сътрудничеството;</a:t>
            </a:r>
          </a:p>
          <a:p>
            <a:pPr algn="just">
              <a:buFont typeface="Wingdings" pitchFamily="2" charset="2"/>
              <a:buChar char="q"/>
              <a:defRPr/>
            </a:pPr>
            <a:r>
              <a:rPr lang="bg-BG" b="1" strike="sngStrike" dirty="0" smtClean="0">
                <a:solidFill>
                  <a:schemeClr val="tx1"/>
                </a:solidFill>
              </a:rPr>
              <a:t>Дейности и териториален обхват;</a:t>
            </a:r>
          </a:p>
          <a:p>
            <a:pPr algn="just">
              <a:buFont typeface="Wingdings" pitchFamily="2" charset="2"/>
              <a:buChar char="q"/>
              <a:defRPr/>
            </a:pPr>
            <a:r>
              <a:rPr lang="bg-BG" b="1" strike="sngStrike" dirty="0" smtClean="0">
                <a:solidFill>
                  <a:schemeClr val="tx1"/>
                </a:solidFill>
              </a:rPr>
              <a:t>Продукти, включени в предмета на сътрудничеството – </a:t>
            </a:r>
            <a:r>
              <a:rPr lang="bg-BG" strike="sngStrike" dirty="0" smtClean="0">
                <a:solidFill>
                  <a:schemeClr val="tx1"/>
                </a:solidFill>
              </a:rPr>
              <a:t>задължително, попадащи в Анекс 1 на ДФЕС</a:t>
            </a:r>
            <a:r>
              <a:rPr lang="bg-BG" b="1" strike="sngStrike" dirty="0" smtClean="0">
                <a:solidFill>
                  <a:schemeClr val="tx1"/>
                </a:solidFill>
              </a:rPr>
              <a:t>;</a:t>
            </a:r>
          </a:p>
          <a:p>
            <a:pPr algn="just">
              <a:buFont typeface="Wingdings" pitchFamily="2" charset="2"/>
              <a:buChar char="q"/>
              <a:defRPr/>
            </a:pPr>
            <a:r>
              <a:rPr lang="bg-BG" b="1" strike="sngStrike" dirty="0" smtClean="0">
                <a:solidFill>
                  <a:schemeClr val="tx1"/>
                </a:solidFill>
              </a:rPr>
              <a:t>Бизнес план за реализиране на сътрудничеството;</a:t>
            </a:r>
          </a:p>
          <a:p>
            <a:pPr algn="just">
              <a:buFont typeface="Wingdings" pitchFamily="2" charset="2"/>
              <a:buChar char="q"/>
              <a:defRPr/>
            </a:pPr>
            <a:r>
              <a:rPr lang="bg-BG" b="1" strike="sngStrike" dirty="0" smtClean="0">
                <a:solidFill>
                  <a:schemeClr val="tx1"/>
                </a:solidFill>
              </a:rPr>
              <a:t>Инвестиционен план за осъществяване на сътрудничеството;</a:t>
            </a:r>
          </a:p>
          <a:p>
            <a:pPr algn="just">
              <a:buFont typeface="Wingdings" pitchFamily="2" charset="2"/>
              <a:buChar char="q"/>
              <a:defRPr/>
            </a:pPr>
            <a:r>
              <a:rPr lang="bg-BG" b="1" strike="sngStrike" dirty="0" smtClean="0">
                <a:solidFill>
                  <a:schemeClr val="tx1"/>
                </a:solidFill>
              </a:rPr>
              <a:t>План за популяризиране.</a:t>
            </a:r>
          </a:p>
          <a:p>
            <a:endParaRPr lang="bg-BG" strike="sngStrike" dirty="0" smtClean="0"/>
          </a:p>
          <a:p>
            <a:pPr marL="0" indent="0">
              <a:lnSpc>
                <a:spcPct val="150000"/>
              </a:lnSpc>
              <a:buFont typeface="Symbol" pitchFamily="18" charset="2"/>
              <a:buNone/>
              <a:defRPr/>
            </a:pPr>
            <a:r>
              <a:rPr lang="bg-BG" b="1" i="1" u="sng" strike="sngStrike" dirty="0" smtClean="0">
                <a:solidFill>
                  <a:schemeClr val="tx1"/>
                </a:solidFill>
                <a:latin typeface="Arial" panose="020B0604020202020204" pitchFamily="34" charset="0"/>
                <a:cs typeface="Arial" panose="020B0604020202020204" pitchFamily="34" charset="0"/>
              </a:rPr>
              <a:t>Допустими разходи</a:t>
            </a:r>
          </a:p>
          <a:p>
            <a:pPr>
              <a:buFont typeface="Symbol" pitchFamily="18" charset="2"/>
              <a:buNone/>
              <a:defRPr/>
            </a:pPr>
            <a:r>
              <a:rPr lang="bg-BG" i="1" strike="sngStrike" dirty="0" smtClean="0">
                <a:solidFill>
                  <a:schemeClr val="tx1"/>
                </a:solidFill>
              </a:rPr>
              <a:t> </a:t>
            </a:r>
          </a:p>
          <a:p>
            <a:pPr algn="just">
              <a:buFont typeface="Symbol" pitchFamily="18" charset="2"/>
              <a:buBlip>
                <a:blip r:embed="rId2"/>
              </a:buBlip>
              <a:defRPr/>
            </a:pPr>
            <a:r>
              <a:rPr lang="bg-BG" b="1" strike="sngStrike" dirty="0" smtClean="0">
                <a:solidFill>
                  <a:schemeClr val="tx1"/>
                </a:solidFill>
              </a:rPr>
              <a:t>Разходи за проучвания на съответния район, проучвания за техническа осъществимост и съставяне на бизнес план; </a:t>
            </a:r>
          </a:p>
          <a:p>
            <a:pPr algn="just">
              <a:buFont typeface="Symbol" pitchFamily="18" charset="2"/>
              <a:buBlip>
                <a:blip r:embed="rId2"/>
              </a:buBlip>
              <a:defRPr/>
            </a:pPr>
            <a:r>
              <a:rPr lang="bg-BG" b="1" strike="sngStrike" dirty="0" smtClean="0">
                <a:solidFill>
                  <a:schemeClr val="tx1"/>
                </a:solidFill>
              </a:rPr>
              <a:t>Разходи за стимулиране на интерес в съответния район с цел създаване на условия за осъществяване на колективен териториален проект; </a:t>
            </a:r>
          </a:p>
          <a:p>
            <a:pPr algn="just">
              <a:buFont typeface="Symbol" pitchFamily="18" charset="2"/>
              <a:buBlip>
                <a:blip r:embed="rId2"/>
              </a:buBlip>
              <a:defRPr/>
            </a:pPr>
            <a:r>
              <a:rPr lang="bg-BG" b="1" strike="sngStrike" dirty="0" smtClean="0">
                <a:solidFill>
                  <a:schemeClr val="tx1"/>
                </a:solidFill>
              </a:rPr>
              <a:t>Текущи разходи във връзка със сътрудничеството; </a:t>
            </a:r>
          </a:p>
          <a:p>
            <a:pPr algn="just">
              <a:buFont typeface="Symbol" pitchFamily="18" charset="2"/>
              <a:buBlip>
                <a:blip r:embed="rId2"/>
              </a:buBlip>
              <a:defRPr/>
            </a:pPr>
            <a:r>
              <a:rPr lang="bg-BG" b="1" strike="sngStrike" dirty="0" smtClean="0">
                <a:solidFill>
                  <a:schemeClr val="tx1"/>
                </a:solidFill>
              </a:rPr>
              <a:t>Преки разходи за изпълнение на конкретния инвестиционен план, свързан с изпълнението на колективния териториален проект; </a:t>
            </a:r>
          </a:p>
          <a:p>
            <a:pPr algn="just">
              <a:buFont typeface="Symbol" pitchFamily="18" charset="2"/>
              <a:buBlip>
                <a:blip r:embed="rId2"/>
              </a:buBlip>
              <a:defRPr/>
            </a:pPr>
            <a:r>
              <a:rPr lang="bg-BG" b="1" strike="sngStrike" dirty="0" smtClean="0">
                <a:solidFill>
                  <a:schemeClr val="tx1"/>
                </a:solidFill>
              </a:rPr>
              <a:t>Разходи за дейности за популяризиране. </a:t>
            </a:r>
          </a:p>
          <a:p>
            <a:pPr marL="0" indent="0">
              <a:lnSpc>
                <a:spcPct val="150000"/>
              </a:lnSpc>
              <a:buFont typeface="Symbol" pitchFamily="18" charset="2"/>
              <a:buNone/>
              <a:defRPr/>
            </a:pPr>
            <a:r>
              <a:rPr lang="bg-BG" b="1" i="1" u="sng" strike="sngStrike" dirty="0" smtClean="0">
                <a:solidFill>
                  <a:schemeClr val="tx1"/>
                </a:solidFill>
                <a:latin typeface="Arial" panose="020B0604020202020204" pitchFamily="34" charset="0"/>
                <a:cs typeface="Arial" panose="020B0604020202020204" pitchFamily="34" charset="0"/>
              </a:rPr>
              <a:t>Допустими разходи</a:t>
            </a:r>
          </a:p>
          <a:p>
            <a:pPr>
              <a:buFont typeface="Symbol" pitchFamily="18" charset="2"/>
              <a:buNone/>
              <a:defRPr/>
            </a:pPr>
            <a:r>
              <a:rPr lang="bg-BG" i="1" strike="sngStrike" dirty="0" smtClean="0">
                <a:solidFill>
                  <a:schemeClr val="tx1"/>
                </a:solidFill>
              </a:rPr>
              <a:t> </a:t>
            </a:r>
          </a:p>
          <a:p>
            <a:pPr algn="just">
              <a:buFont typeface="Symbol" pitchFamily="18" charset="2"/>
              <a:buBlip>
                <a:blip r:embed="rId2"/>
              </a:buBlip>
              <a:defRPr/>
            </a:pPr>
            <a:r>
              <a:rPr lang="bg-BG" b="1" strike="sngStrike" dirty="0" smtClean="0">
                <a:solidFill>
                  <a:schemeClr val="tx1"/>
                </a:solidFill>
              </a:rPr>
              <a:t>Разходи за проучвания на съответния район, проучвания за техническа осъществимост и съставяне на бизнес план; </a:t>
            </a:r>
          </a:p>
          <a:p>
            <a:pPr algn="just">
              <a:buFont typeface="Symbol" pitchFamily="18" charset="2"/>
              <a:buBlip>
                <a:blip r:embed="rId2"/>
              </a:buBlip>
              <a:defRPr/>
            </a:pPr>
            <a:r>
              <a:rPr lang="bg-BG" b="1" strike="sngStrike" dirty="0" smtClean="0">
                <a:solidFill>
                  <a:schemeClr val="tx1"/>
                </a:solidFill>
              </a:rPr>
              <a:t>Разходи за стимулиране на интерес в съответния район с цел създаване на условия за осъществяване на колективен териториален проект; </a:t>
            </a:r>
          </a:p>
          <a:p>
            <a:pPr algn="just">
              <a:buFont typeface="Symbol" pitchFamily="18" charset="2"/>
              <a:buBlip>
                <a:blip r:embed="rId2"/>
              </a:buBlip>
              <a:defRPr/>
            </a:pPr>
            <a:r>
              <a:rPr lang="bg-BG" b="1" strike="sngStrike" dirty="0" smtClean="0">
                <a:solidFill>
                  <a:schemeClr val="tx1"/>
                </a:solidFill>
              </a:rPr>
              <a:t>Текущи разходи във връзка със сътрудничеството; </a:t>
            </a:r>
          </a:p>
          <a:p>
            <a:pPr algn="just">
              <a:buFont typeface="Symbol" pitchFamily="18" charset="2"/>
              <a:buBlip>
                <a:blip r:embed="rId2"/>
              </a:buBlip>
              <a:defRPr/>
            </a:pPr>
            <a:r>
              <a:rPr lang="bg-BG" b="1" strike="sngStrike" dirty="0" smtClean="0">
                <a:solidFill>
                  <a:schemeClr val="tx1"/>
                </a:solidFill>
              </a:rPr>
              <a:t>Преки разходи за изпълнение на конкретния инвестиционен план, свързан с изпълнението на колективния териториален проект; </a:t>
            </a:r>
          </a:p>
          <a:p>
            <a:pPr algn="just">
              <a:buFont typeface="Symbol" pitchFamily="18" charset="2"/>
              <a:buBlip>
                <a:blip r:embed="rId2"/>
              </a:buBlip>
              <a:defRPr/>
            </a:pPr>
            <a:r>
              <a:rPr lang="bg-BG" b="1" strike="sngStrike" dirty="0" smtClean="0">
                <a:solidFill>
                  <a:schemeClr val="tx1"/>
                </a:solidFill>
              </a:rPr>
              <a:t>Разходи за дейности за популяризиране. </a:t>
            </a:r>
          </a:p>
          <a:p>
            <a:endParaRPr lang="bg-BG" strike="sngStrik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4"/>
            <a:ext cx="8246070" cy="763525"/>
          </a:xfrm>
        </p:spPr>
        <p:txBody>
          <a:bodyPr>
            <a:normAutofit fontScale="90000"/>
          </a:bodyPr>
          <a:lstStyle/>
          <a:p>
            <a:r>
              <a:rPr lang="bg-BG" b="1" dirty="0" smtClean="0">
                <a:effectLst>
                  <a:outerShdw blurRad="38100" dist="38100" dir="2700000" algn="tl">
                    <a:srgbClr val="000000">
                      <a:alpha val="43137"/>
                    </a:srgbClr>
                  </a:outerShdw>
                </a:effectLst>
              </a:rPr>
              <a:t>МЯРКА 19  ВОДЕНО ОТ ОБЩНОСТИТЕ МЕСТНО РАЗВИТИЕ</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bg-BG" altLang="bg-BG" b="1" dirty="0" smtClean="0"/>
              <a:t>Под-мерки по мярка “Водено от общностите местно развитие”: </a:t>
            </a:r>
            <a:endParaRPr lang="bg-BG" altLang="bg-BG" dirty="0" smtClean="0"/>
          </a:p>
          <a:p>
            <a:pPr marL="457200" indent="-457200">
              <a:buFont typeface="Symbol" pitchFamily="18" charset="2"/>
              <a:buNone/>
            </a:pPr>
            <a:r>
              <a:rPr lang="bg-BG" altLang="bg-BG" dirty="0" smtClean="0"/>
              <a:t>19.3 Под-мярка “Подготовка и изпълнение на дейности за сътрудничество на местни  групи за действие”; </a:t>
            </a:r>
          </a:p>
          <a:p>
            <a:pPr marL="457200" indent="-457200">
              <a:buFont typeface="Symbol" pitchFamily="18" charset="2"/>
              <a:buNone/>
            </a:pPr>
            <a:r>
              <a:rPr lang="bg-BG" altLang="bg-BG" dirty="0" smtClean="0"/>
              <a:t>19.4 Под-мярка “Текущи разходи и популяризиране на стратегия за водено от общностите местно развитие”;</a:t>
            </a:r>
          </a:p>
          <a:p>
            <a:endParaRPr lang="bg-BG"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4"/>
            <a:ext cx="8246070" cy="763525"/>
          </a:xfrm>
        </p:spPr>
        <p:txBody>
          <a:bodyPr>
            <a:normAutofit fontScale="90000"/>
          </a:bodyPr>
          <a:lstStyle/>
          <a:p>
            <a:r>
              <a:rPr lang="bg-BG" b="1" dirty="0" smtClean="0">
                <a:effectLst>
                  <a:outerShdw blurRad="38100" dist="38100" dir="2700000" algn="tl">
                    <a:srgbClr val="000000">
                      <a:alpha val="43137"/>
                    </a:srgbClr>
                  </a:outerShdw>
                </a:effectLst>
              </a:rPr>
              <a:t>МЯРКА 19  ВОДЕНО ОТ ОБЩНОСТИТЕ МЕСТНО РАЗВИТИЕ</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4886560"/>
          </a:xfrm>
        </p:spPr>
        <p:txBody>
          <a:bodyPr>
            <a:normAutofit fontScale="47500" lnSpcReduction="20000"/>
          </a:bodyPr>
          <a:lstStyle/>
          <a:p>
            <a:r>
              <a:rPr lang="bg-BG" dirty="0" smtClean="0"/>
              <a:t>19.3</a:t>
            </a:r>
          </a:p>
          <a:p>
            <a:pPr marL="0" indent="0" algn="just">
              <a:buFont typeface="Symbol" pitchFamily="18" charset="2"/>
              <a:buNone/>
            </a:pPr>
            <a:r>
              <a:rPr lang="bg-BG" altLang="bg-BG" b="1" dirty="0" smtClean="0"/>
              <a:t>Допустими бенефициенти</a:t>
            </a:r>
          </a:p>
          <a:p>
            <a:pPr marL="0" indent="0" algn="just">
              <a:buFont typeface="Symbol" pitchFamily="18" charset="2"/>
              <a:buNone/>
            </a:pPr>
            <a:endParaRPr lang="bg-BG" altLang="bg-BG" dirty="0" smtClean="0"/>
          </a:p>
          <a:p>
            <a:pPr marL="0" indent="0" algn="just">
              <a:buFont typeface="Symbol" pitchFamily="18" charset="2"/>
              <a:buNone/>
            </a:pPr>
            <a:r>
              <a:rPr lang="bg-BG" altLang="bg-BG" dirty="0" smtClean="0"/>
              <a:t>Местни групи за действие, одобрени от Управляващия орган</a:t>
            </a:r>
          </a:p>
          <a:p>
            <a:pPr marL="0" indent="0" algn="just">
              <a:buFont typeface="Symbol" pitchFamily="18" charset="2"/>
              <a:buNone/>
            </a:pPr>
            <a:endParaRPr lang="bg-BG" altLang="bg-BG" dirty="0" smtClean="0"/>
          </a:p>
          <a:p>
            <a:pPr marL="0" indent="0" algn="just">
              <a:buFont typeface="Symbol" pitchFamily="18" charset="2"/>
              <a:buNone/>
            </a:pPr>
            <a:r>
              <a:rPr lang="bg-BG" altLang="bg-BG" b="1" dirty="0" smtClean="0"/>
              <a:t>Вид на операциите</a:t>
            </a:r>
          </a:p>
          <a:p>
            <a:pPr marL="0" indent="0" algn="just"/>
            <a:r>
              <a:rPr lang="bg-BG" altLang="bg-BG" dirty="0" smtClean="0"/>
              <a:t> Проекти за техническа помощ </a:t>
            </a:r>
          </a:p>
          <a:p>
            <a:pPr marL="0" indent="0" algn="just"/>
            <a:r>
              <a:rPr lang="bg-BG" altLang="bg-BG" dirty="0" smtClean="0"/>
              <a:t> Проекти за сътрудничество (междутериториално и транснационално).</a:t>
            </a:r>
          </a:p>
          <a:p>
            <a:pPr marL="0" indent="0">
              <a:buFont typeface="Symbol" pitchFamily="18" charset="2"/>
              <a:buNone/>
            </a:pPr>
            <a:endParaRPr lang="bg-BG" altLang="bg-BG" b="1" dirty="0" smtClean="0"/>
          </a:p>
          <a:p>
            <a:pPr marL="0" indent="0">
              <a:buFont typeface="Symbol" pitchFamily="18" charset="2"/>
              <a:buNone/>
            </a:pPr>
            <a:r>
              <a:rPr lang="bg-BG" altLang="bg-BG" b="1" dirty="0" smtClean="0"/>
              <a:t>Условия за допустимост</a:t>
            </a:r>
          </a:p>
          <a:p>
            <a:pPr marL="0" indent="0"/>
            <a:r>
              <a:rPr lang="bg-BG" altLang="bg-BG" dirty="0" smtClean="0"/>
              <a:t> Проектите трябва да целят развитието на територии, покрити от стратегии на местни групи за действие;</a:t>
            </a:r>
          </a:p>
          <a:p>
            <a:pPr marL="0" indent="0"/>
            <a:r>
              <a:rPr lang="bg-BG" altLang="bg-BG" dirty="0" smtClean="0"/>
              <a:t> Да съответстват на и да допринасят за постигане целите и приоритетите на стратегиите за водено от общностите местно развитие на съответните групи и ПРСР;</a:t>
            </a:r>
          </a:p>
          <a:p>
            <a:pPr marL="0" indent="0"/>
            <a:r>
              <a:rPr lang="bg-BG" altLang="bg-BG" dirty="0" smtClean="0"/>
              <a:t> Партньорите по проекта да участват в подготовката и прилагането му и да притежават капацитет за неговото изпълнение.</a:t>
            </a:r>
          </a:p>
          <a:p>
            <a:pPr marL="0" indent="0">
              <a:buFont typeface="Symbol" pitchFamily="18" charset="2"/>
              <a:buNone/>
            </a:pPr>
            <a:r>
              <a:rPr lang="bg-BG" altLang="bg-BG" b="1" dirty="0" smtClean="0"/>
              <a:t>Допустими разходи</a:t>
            </a:r>
          </a:p>
          <a:p>
            <a:pPr marL="0" indent="0"/>
            <a:r>
              <a:rPr lang="bg-BG" altLang="bg-BG" dirty="0" smtClean="0"/>
              <a:t> Разходи за техническа помощ за подготвителни дейности по проекти за междутериториално и транснационално сътрудничество – разходи за срещи с потенциални партньори, организиране на мероприятия и разработване на проект;</a:t>
            </a:r>
          </a:p>
          <a:p>
            <a:pPr marL="0" indent="0"/>
            <a:r>
              <a:rPr lang="bg-BG" altLang="bg-BG" dirty="0" smtClean="0"/>
              <a:t> Разходи за сътрудничество в рамките на Република България (вътрешно-териториално сътрудничество) или проекти за сътрудничество между територии в две или повече държави членки или с територии в трети държави (транснационално сътрудничество) – разработване на съвместен продукт/услуга, изследвания и пазарни проучвания, маркетинг и др. </a:t>
            </a:r>
          </a:p>
          <a:p>
            <a:pPr marL="0" indent="0"/>
            <a:endParaRPr lang="bg-BG" altLang="bg-BG" dirty="0" smtClean="0"/>
          </a:p>
          <a:p>
            <a:pPr marL="0" indent="0"/>
            <a:endParaRPr lang="bg-BG" altLang="bg-BG" b="1" dirty="0" smtClean="0"/>
          </a:p>
          <a:p>
            <a:pPr marL="0" indent="0"/>
            <a:endParaRPr lang="bg-BG" altLang="bg-BG" b="1" dirty="0" smtClean="0"/>
          </a:p>
          <a:p>
            <a:endParaRPr lang="bg-BG"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4"/>
            <a:ext cx="8246070" cy="763525"/>
          </a:xfrm>
        </p:spPr>
        <p:txBody>
          <a:bodyPr>
            <a:normAutofit fontScale="90000"/>
          </a:bodyPr>
          <a:lstStyle/>
          <a:p>
            <a:r>
              <a:rPr lang="bg-BG" b="1" dirty="0" smtClean="0">
                <a:effectLst>
                  <a:outerShdw blurRad="38100" dist="38100" dir="2700000" algn="tl">
                    <a:srgbClr val="000000">
                      <a:alpha val="43137"/>
                    </a:srgbClr>
                  </a:outerShdw>
                </a:effectLst>
              </a:rPr>
              <a:t>МЯРКА 19  ВОДЕНО ОТ ОБЩНОСТИТЕ МЕСТНО РАЗВИТИЕ</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4886560"/>
          </a:xfrm>
        </p:spPr>
        <p:txBody>
          <a:bodyPr>
            <a:normAutofit fontScale="55000" lnSpcReduction="20000"/>
          </a:bodyPr>
          <a:lstStyle/>
          <a:p>
            <a:r>
              <a:rPr lang="bg-BG" dirty="0" smtClean="0"/>
              <a:t>19.4</a:t>
            </a:r>
          </a:p>
          <a:p>
            <a:pPr marL="0" indent="0">
              <a:buFont typeface="Symbol" pitchFamily="18" charset="2"/>
              <a:buNone/>
            </a:pPr>
            <a:r>
              <a:rPr lang="bg-BG" altLang="bg-BG" b="1" dirty="0" smtClean="0"/>
              <a:t>Допустими бенефициенти</a:t>
            </a:r>
          </a:p>
          <a:p>
            <a:pPr marL="0" indent="0">
              <a:buFont typeface="Symbol" pitchFamily="18" charset="2"/>
              <a:buNone/>
            </a:pPr>
            <a:r>
              <a:rPr lang="bg-BG" altLang="bg-BG" dirty="0" smtClean="0"/>
              <a:t>Местни групи за действие, одобрени от Управляващия орган и изпълняващи стратегии за водено от общностите местно развитие.</a:t>
            </a:r>
          </a:p>
          <a:p>
            <a:pPr marL="0" indent="0">
              <a:buFont typeface="Symbol" pitchFamily="18" charset="2"/>
              <a:buNone/>
            </a:pPr>
            <a:endParaRPr lang="bg-BG" altLang="bg-BG" b="1" dirty="0" smtClean="0"/>
          </a:p>
          <a:p>
            <a:pPr marL="0" indent="0">
              <a:buFont typeface="Symbol" pitchFamily="18" charset="2"/>
              <a:buNone/>
            </a:pPr>
            <a:r>
              <a:rPr lang="bg-BG" altLang="bg-BG" b="1" dirty="0" smtClean="0"/>
              <a:t>Условия за допустимост</a:t>
            </a:r>
          </a:p>
          <a:p>
            <a:pPr marL="0" indent="0">
              <a:buFont typeface="Symbol" pitchFamily="18" charset="2"/>
              <a:buNone/>
            </a:pPr>
            <a:r>
              <a:rPr lang="bg-BG" altLang="bg-BG" dirty="0" smtClean="0"/>
              <a:t>Одобрение по под-мярка “Прилагане на операции в рамките на стратегии за водено от общностите  местно развитие”.</a:t>
            </a:r>
          </a:p>
          <a:p>
            <a:pPr marL="0" indent="0">
              <a:buFont typeface="Symbol" pitchFamily="18" charset="2"/>
              <a:buNone/>
            </a:pPr>
            <a:r>
              <a:rPr lang="bg-BG" altLang="bg-BG" b="1" dirty="0" smtClean="0"/>
              <a:t>Допустими разходи</a:t>
            </a:r>
          </a:p>
          <a:p>
            <a:pPr marL="0" indent="0"/>
            <a:r>
              <a:rPr lang="bg-BG" altLang="bg-BG" dirty="0" smtClean="0"/>
              <a:t>Текущи разходи, свързани с управлението при прилагането на стратегията - оперативни разходи, разходи за персонал, разходи за обучение, разходи за връзки с обществеността, финансови разходи, както и такива, свързани с мониторинг и оценка на стратегията;</a:t>
            </a:r>
          </a:p>
          <a:p>
            <a:pPr marL="0" indent="0"/>
            <a:r>
              <a:rPr lang="bg-BG" altLang="bg-BG" dirty="0" smtClean="0"/>
              <a:t>Разходи за популяризиране на стратегия за водено от общностите местно развитие с цел подпомагане обмена на информация между заинтересованите страни, популяризиране на стратегията и съдействие на потенциалните бенефициенти при разработването на операции и подготовката на заявления.</a:t>
            </a:r>
          </a:p>
          <a:p>
            <a:endParaRPr lang="bg-BG" dirty="0" smtClean="0"/>
          </a:p>
          <a:p>
            <a:r>
              <a:rPr lang="bg-BG" altLang="bg-BG" dirty="0" smtClean="0"/>
              <a:t>Средствата за текущи разходи и популяризиране са в размер на до 25% от бюджета на стратегията</a:t>
            </a:r>
            <a:endParaRPr lang="bg-BG" dirty="0" smtClean="0"/>
          </a:p>
          <a:p>
            <a:pPr marL="0" indent="0"/>
            <a:endParaRPr lang="bg-BG" altLang="bg-BG" dirty="0" smtClean="0"/>
          </a:p>
          <a:p>
            <a:pPr marL="0" indent="0"/>
            <a:endParaRPr lang="bg-BG" altLang="bg-BG" b="1" dirty="0" smtClean="0"/>
          </a:p>
          <a:p>
            <a:pPr marL="0" indent="0"/>
            <a:endParaRPr lang="bg-BG" altLang="bg-BG" b="1" dirty="0" smtClean="0"/>
          </a:p>
          <a:p>
            <a:endParaRPr lang="bg-BG"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5"/>
            <a:ext cx="8246070" cy="1221640"/>
          </a:xfrm>
        </p:spPr>
        <p:txBody>
          <a:bodyPr>
            <a:noAutofit/>
          </a:bodyPr>
          <a:lstStyle/>
          <a:p>
            <a:r>
              <a:rPr lang="ru-RU" sz="1800" b="1" dirty="0" smtClean="0">
                <a:effectLst>
                  <a:outerShdw blurRad="38100" dist="38100" dir="2700000" algn="tl">
                    <a:srgbClr val="000000">
                      <a:alpha val="43137"/>
                    </a:srgbClr>
                  </a:outerShdw>
                </a:effectLst>
              </a:rPr>
              <a:t>МЕРКИ ОТ РЕГЛАМЕНТ (ЕС) № 1305/2013 НА ЕВРОПЕЙСКИЯ ПАРЛАМЕНТ И НА СЪВЕТА от 17 декември 2013 година</a:t>
            </a:r>
            <a:br>
              <a:rPr lang="ru-RU" sz="1800" b="1" dirty="0" smtClean="0">
                <a:effectLst>
                  <a:outerShdw blurRad="38100" dist="38100" dir="2700000" algn="tl">
                    <a:srgbClr val="000000">
                      <a:alpha val="43137"/>
                    </a:srgbClr>
                  </a:outerShdw>
                </a:effectLst>
              </a:rPr>
            </a:br>
            <a:r>
              <a:rPr lang="ru-RU" sz="1800" b="1" dirty="0" smtClean="0">
                <a:effectLst>
                  <a:outerShdw blurRad="38100" dist="38100" dir="2700000" algn="tl">
                    <a:srgbClr val="000000">
                      <a:alpha val="43137"/>
                    </a:srgbClr>
                  </a:outerShdw>
                </a:effectLst>
              </a:rPr>
              <a:t>относно подпомагане на развитието на селските райони от Европейския земеделски фонд за развитие на селските райони</a:t>
            </a:r>
            <a:br>
              <a:rPr lang="ru-RU" sz="1800" b="1" dirty="0" smtClean="0">
                <a:effectLst>
                  <a:outerShdw blurRad="38100" dist="38100" dir="2700000" algn="tl">
                    <a:srgbClr val="000000">
                      <a:alpha val="43137"/>
                    </a:srgbClr>
                  </a:outerShdw>
                </a:effectLst>
              </a:rPr>
            </a:br>
            <a:r>
              <a:rPr lang="ru-RU" sz="1800" b="1" dirty="0" smtClean="0">
                <a:effectLst>
                  <a:outerShdw blurRad="38100" dist="38100" dir="2700000" algn="tl">
                    <a:srgbClr val="000000">
                      <a:alpha val="43137"/>
                    </a:srgbClr>
                  </a:outerShdw>
                </a:effectLst>
              </a:rPr>
              <a:t>(ЕЗФРСР) и за отмяна на Регламент (ЕО) № 1698/2005 на Съвета</a:t>
            </a:r>
            <a:endParaRPr lang="bg-BG" sz="1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596540"/>
            <a:ext cx="8246070" cy="3817626"/>
          </a:xfrm>
        </p:spPr>
        <p:txBody>
          <a:bodyPr>
            <a:normAutofit fontScale="47500" lnSpcReduction="20000"/>
          </a:bodyPr>
          <a:lstStyle/>
          <a:p>
            <a:pPr marL="0" indent="0">
              <a:buNone/>
              <a:tabLst>
                <a:tab pos="173038" algn="l"/>
              </a:tabLst>
            </a:pPr>
            <a:r>
              <a:rPr lang="ru-RU" b="1" dirty="0" smtClean="0"/>
              <a:t>СХЕМИ ЗА КАЧЕСТВОТО ЗА СЕЛСКОСТОПАНСКИ ПРОДУКТИ И ХРАНИ (Mярка 3)</a:t>
            </a:r>
          </a:p>
          <a:p>
            <a:r>
              <a:rPr lang="ru-RU" b="1" dirty="0" smtClean="0"/>
              <a:t>Подпомагането по тази мярка обхваща присъединяването за първи път на земеделски стопани и групи от земеделски стопани към:</a:t>
            </a:r>
          </a:p>
          <a:p>
            <a:r>
              <a:rPr lang="ru-RU" dirty="0" smtClean="0"/>
              <a:t>а) схеми за качество, установени съгласно регламенти и разпоредби на ЕС</a:t>
            </a:r>
          </a:p>
          <a:p>
            <a:r>
              <a:rPr lang="ru-RU" dirty="0" smtClean="0"/>
              <a:t>б) схеми за качество, включително схеми за сертифициране на земеделските стопанства, за селскостопанските продукти, памука или храните,</a:t>
            </a:r>
          </a:p>
          <a:p>
            <a:r>
              <a:rPr lang="ru-RU" dirty="0" smtClean="0"/>
              <a:t>които държавите членки признават като отговарящи на следните критерии</a:t>
            </a:r>
          </a:p>
          <a:p>
            <a:r>
              <a:rPr lang="ru-RU" dirty="0" smtClean="0"/>
              <a:t>в) схеми за доброволно сертифициране на селскостопански продукти, които държавите членки признават като съблюдаващи насоките за най-</a:t>
            </a:r>
          </a:p>
          <a:p>
            <a:r>
              <a:rPr lang="ru-RU" dirty="0" smtClean="0"/>
              <a:t>добри практики на Съюза за прилагане на схеми за доброволно сертифициране на селскостопански продукти и храни</a:t>
            </a:r>
          </a:p>
          <a:p>
            <a:r>
              <a:rPr lang="ru-RU" dirty="0" smtClean="0"/>
              <a:t>Подпомагането по тази мярка може да обхваща и разходите, произтичащи от дейности за предоставяне на информация и популяризиране,</a:t>
            </a:r>
          </a:p>
          <a:p>
            <a:r>
              <a:rPr lang="ru-RU" dirty="0" smtClean="0"/>
              <a:t>осъществявани от групи производители на вътрешния пазар по отношение на продукти, които са обхванати от схема за качество, получаваща</a:t>
            </a:r>
          </a:p>
          <a:p>
            <a:r>
              <a:rPr lang="bg-BG" dirty="0" smtClean="0"/>
              <a:t>подпомагане.</a:t>
            </a:r>
          </a:p>
          <a:p>
            <a:r>
              <a:rPr lang="ru-RU" b="1" dirty="0" smtClean="0"/>
              <a:t>Подпомагането по параграфа се отпуска като годишно поощрение, чийто размер се определя съгласно размера на постоянните разходи,</a:t>
            </a:r>
          </a:p>
          <a:p>
            <a:r>
              <a:rPr lang="ru-RU" dirty="0" smtClean="0"/>
              <a:t>възникнали от участието в подпомагани схеми, за максимален период от пет години.</a:t>
            </a:r>
            <a:endParaRPr lang="bg-B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bg-BG"/>
          </a:p>
        </p:txBody>
      </p:sp>
      <p:sp>
        <p:nvSpPr>
          <p:cNvPr id="3" name="Content Placeholder 2"/>
          <p:cNvSpPr>
            <a:spLocks noGrp="1"/>
          </p:cNvSpPr>
          <p:nvPr>
            <p:ph idx="1"/>
          </p:nvPr>
        </p:nvSpPr>
        <p:spPr/>
        <p:txBody>
          <a:bodyPr>
            <a:normAutofit fontScale="47500" lnSpcReduction="20000"/>
          </a:bodyPr>
          <a:lstStyle/>
          <a:p>
            <a:r>
              <a:rPr lang="ru-RU" b="1" dirty="0" smtClean="0"/>
              <a:t>ВЪЗСТАНОВЯВАНЕ НА ПОТЕНЦИАЛА ЗА СЕЛСКОСТОПАНСКА ПРОДУКЦИЯ, ПРЕТЪРПЯЛ ЩЕТИ В РЕЗУЛТАТ НА ПРИРОДНИ БЕДСТВИЯ И КАТАСТРОФИЧНИ СЪБИТИЯ, И ВЪВЕЖДАНЕ НА ПОДХОДЯЩИ ПРЕВАНТИВНИ </a:t>
            </a:r>
            <a:r>
              <a:rPr lang="bg-BG" b="1" dirty="0" smtClean="0"/>
              <a:t>МЕРКИ (Мярка 5)</a:t>
            </a:r>
          </a:p>
          <a:p>
            <a:r>
              <a:rPr lang="ru-RU" b="1" dirty="0" smtClean="0"/>
              <a:t>Подпомагането по тази мярка обхваща:</a:t>
            </a:r>
          </a:p>
          <a:p>
            <a:r>
              <a:rPr lang="ru-RU" b="1" dirty="0" smtClean="0"/>
              <a:t>а) инвестициите в превантивни мерки, насочени към ограничаване на последствията от вероятни природни бедствия, неблагоприятни</a:t>
            </a:r>
          </a:p>
          <a:p>
            <a:r>
              <a:rPr lang="ru-RU" dirty="0" smtClean="0"/>
              <a:t>климатични явления и катастрофични събития;</a:t>
            </a:r>
          </a:p>
          <a:p>
            <a:r>
              <a:rPr lang="ru-RU" b="1" dirty="0" smtClean="0"/>
              <a:t>б) инвестиции за възстановяване на потенциала на земеделските земи и на селскостопанския производствен потенциал, нарушени от</a:t>
            </a:r>
          </a:p>
          <a:p>
            <a:r>
              <a:rPr lang="ru-RU" dirty="0" smtClean="0"/>
              <a:t>природни бедствия, неблагоприятни климатични явления и катастрофични събития.</a:t>
            </a:r>
          </a:p>
          <a:p>
            <a:r>
              <a:rPr lang="ru-RU" b="1" dirty="0" smtClean="0"/>
              <a:t>Подпомагането се предоставя на земеделски стопани или групи земеделски стопани. Подпомагането се предоставя и на субекти от</a:t>
            </a:r>
          </a:p>
          <a:p>
            <a:r>
              <a:rPr lang="ru-RU" b="1" dirty="0" smtClean="0"/>
              <a:t>публичния сектор, когато се установи връзка между инвестициите, направени от такива субекти, и селскостопанския производствен</a:t>
            </a:r>
          </a:p>
          <a:p>
            <a:r>
              <a:rPr lang="bg-BG" dirty="0" smtClean="0"/>
              <a:t>потенциал.</a:t>
            </a:r>
          </a:p>
          <a:p>
            <a:r>
              <a:rPr lang="ru-RU" i="1" dirty="0" smtClean="0"/>
              <a:t>По тази мярка не се предоставя подпомагане за загуби на доход, дължащи се на природното бедствие или катастрофичното събитие.</a:t>
            </a:r>
          </a:p>
          <a:p>
            <a:r>
              <a:rPr lang="ru-RU" dirty="0" smtClean="0"/>
              <a:t>Държавите членки гарантират, че се избягва свръх</a:t>
            </a:r>
            <a:r>
              <a:rPr lang="ru-RU" b="1" dirty="0" smtClean="0"/>
              <a:t>компенсация в резултат на комбиниране на настоящата мярка с други финансови</a:t>
            </a:r>
          </a:p>
          <a:p>
            <a:r>
              <a:rPr lang="ru-RU" dirty="0" smtClean="0"/>
              <a:t>инструменти на национално равнище или на равнището на Съюза или с частни застрахователни схеми</a:t>
            </a:r>
            <a:endParaRPr lang="bg-BG"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bg-BG"/>
          </a:p>
        </p:txBody>
      </p:sp>
      <p:sp>
        <p:nvSpPr>
          <p:cNvPr id="3" name="Content Placeholder 2"/>
          <p:cNvSpPr>
            <a:spLocks noGrp="1"/>
          </p:cNvSpPr>
          <p:nvPr>
            <p:ph idx="1"/>
          </p:nvPr>
        </p:nvSpPr>
        <p:spPr/>
        <p:txBody>
          <a:bodyPr>
            <a:normAutofit fontScale="32500" lnSpcReduction="20000"/>
          </a:bodyPr>
          <a:lstStyle/>
          <a:p>
            <a:r>
              <a:rPr lang="ru-RU" b="1" dirty="0" smtClean="0"/>
              <a:t>УПРАВЛЕНИЕ НА РИСКА (мярка 17)</a:t>
            </a:r>
          </a:p>
          <a:p>
            <a:r>
              <a:rPr lang="ru-RU" b="1" dirty="0" smtClean="0"/>
              <a:t>Подпомагането по тази мярка обхваща:</a:t>
            </a:r>
          </a:p>
          <a:p>
            <a:r>
              <a:rPr lang="ru-RU" b="1" dirty="0" smtClean="0"/>
              <a:t>а) финансови вноски за премиите за застраховка на реколтата, животните и растенията срещу икономически загуби на земеделските</a:t>
            </a:r>
          </a:p>
          <a:p>
            <a:r>
              <a:rPr lang="ru-RU" b="1" dirty="0" smtClean="0"/>
              <a:t>стопани, причинени от неблагоприятни климатични явления, болести по животните или по растенията, нашествие на вредители или</a:t>
            </a:r>
          </a:p>
          <a:p>
            <a:r>
              <a:rPr lang="bg-BG" dirty="0" smtClean="0"/>
              <a:t>екологичен инцидент;</a:t>
            </a:r>
          </a:p>
          <a:p>
            <a:r>
              <a:rPr lang="ru-RU" b="1" dirty="0" smtClean="0"/>
              <a:t>б) финансови вноски във взаимоспомагателни фондове за изплащане на финансови обезщетения на земеделските стопани за</a:t>
            </a:r>
          </a:p>
          <a:p>
            <a:r>
              <a:rPr lang="ru-RU" b="1" dirty="0" smtClean="0"/>
              <a:t>икономически загуби, причинени от неблагоприятни климатични явления или от поява на болест по животните или по растенията, или от</a:t>
            </a:r>
          </a:p>
          <a:p>
            <a:r>
              <a:rPr lang="ru-RU" dirty="0" smtClean="0"/>
              <a:t>нашествие на вредители или екологичен инцидент;</a:t>
            </a:r>
          </a:p>
          <a:p>
            <a:r>
              <a:rPr lang="ru-RU" b="1" dirty="0" smtClean="0"/>
              <a:t>в) инструмент за стабилизиране на доходите под формата на финансови вноски във взаимоспомагателни фондове за предоставяне на</a:t>
            </a:r>
          </a:p>
          <a:p>
            <a:r>
              <a:rPr lang="ru-RU" dirty="0" smtClean="0"/>
              <a:t>обезщетения на земеделски стопани при сериозен спад в техните доходи.</a:t>
            </a:r>
          </a:p>
          <a:p>
            <a:r>
              <a:rPr lang="ru-RU" b="1" dirty="0" smtClean="0"/>
              <a:t>За целите на букви б) и в), „взаимоспомагателен фонд“ означава схема, акредитирана от държавата членка съгласно националното</a:t>
            </a:r>
          </a:p>
          <a:p>
            <a:r>
              <a:rPr lang="ru-RU" b="1" dirty="0" smtClean="0"/>
              <a:t>право, чиято цел е членуващите земеделски стопани да се застраховат, при която се извършват компенсаторни плащания на</a:t>
            </a:r>
          </a:p>
          <a:p>
            <a:r>
              <a:rPr lang="ru-RU" b="1" dirty="0" smtClean="0"/>
              <a:t>членуващите земеделски стопани за икономически загуби, причинени от неблагоприятни климатични явления или болест по</a:t>
            </a:r>
          </a:p>
          <a:p>
            <a:r>
              <a:rPr lang="ru-RU" b="1" dirty="0" smtClean="0"/>
              <a:t>животните или по растенията, или нашествие на вредители, или екологичен инцидент, или за сериозен спад в техните доходи.</a:t>
            </a:r>
          </a:p>
          <a:p>
            <a:r>
              <a:rPr lang="ru-RU" dirty="0" smtClean="0"/>
              <a:t>Държавите правят необходимото да се избягва свръхкомпенсация в резултат на комбинирането на настоящата мярка с други финансови</a:t>
            </a:r>
          </a:p>
          <a:p>
            <a:r>
              <a:rPr lang="ru-RU" dirty="0" smtClean="0"/>
              <a:t>инструменти на национално равнище или на равнището на Съюза или с частни застрахователни схеми.</a:t>
            </a:r>
          </a:p>
          <a:p>
            <a:r>
              <a:rPr lang="ru-RU" dirty="0" smtClean="0"/>
              <a:t>Подпомагането по буква a) се предоставя единствено за застрахователни договори, покриващи загуби, причинени от неблагоприятни</a:t>
            </a:r>
          </a:p>
          <a:p>
            <a:r>
              <a:rPr lang="ru-RU" dirty="0" smtClean="0"/>
              <a:t>климатични явления, от болест по животните или по растенията, от нашествие на вредители или от екологичен инцидент или от приемане на</a:t>
            </a:r>
          </a:p>
          <a:p>
            <a:r>
              <a:rPr lang="ru-RU" dirty="0" smtClean="0"/>
              <a:t>мярка в съответствие с Директива 2000/29/ЕО с цел ликвидиране или ограничаване на болест по растенията или нашествие на вредители,</a:t>
            </a:r>
          </a:p>
          <a:p>
            <a:r>
              <a:rPr lang="ru-RU" dirty="0" smtClean="0"/>
              <a:t>които са унищожили над 30 % от средногодишната продукция на даден земеделски стопанин за предшестващия тригодишен период или от</a:t>
            </a:r>
          </a:p>
          <a:p>
            <a:r>
              <a:rPr lang="ru-RU" dirty="0" smtClean="0"/>
              <a:t>усреднения размер на база три години от предшестващия петгодишен период, като се изключват годините с най-високия и най-ниския</a:t>
            </a:r>
          </a:p>
          <a:p>
            <a:r>
              <a:rPr lang="bg-BG" dirty="0" smtClean="0"/>
              <a:t>показател.</a:t>
            </a:r>
            <a:endParaRPr lang="bg-BG"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596540"/>
            <a:ext cx="8246070" cy="2137869"/>
          </a:xfrm>
        </p:spPr>
        <p:txBody>
          <a:bodyPr>
            <a:normAutofit fontScale="90000"/>
          </a:bodyPr>
          <a:lstStyle/>
          <a:p>
            <a:pPr algn="ctr"/>
            <a:r>
              <a:rPr lang="bg-BG" b="1" cap="all" dirty="0" smtClean="0">
                <a:effectLst>
                  <a:outerShdw blurRad="38100" dist="38100" dir="2700000" algn="tl">
                    <a:srgbClr val="000000">
                      <a:alpha val="43137"/>
                    </a:srgbClr>
                  </a:outerShdw>
                </a:effectLst>
              </a:rPr>
              <a:t>Прилагане на подхода </a:t>
            </a:r>
            <a:r>
              <a:rPr lang="ru-RU" b="1" cap="all" dirty="0" smtClean="0">
                <a:effectLst>
                  <a:outerShdw blurRad="38100" dist="38100" dir="2700000" algn="tl">
                    <a:srgbClr val="000000">
                      <a:alpha val="43137"/>
                    </a:srgbClr>
                  </a:outerShdw>
                </a:effectLst>
              </a:rPr>
              <a:t>ВОДЕНО ОТ ОБЩНОСТТА местно развитие на територията на МИГ </a:t>
            </a:r>
            <a:r>
              <a:rPr lang="bg-BG" b="1" cap="all" dirty="0" smtClean="0">
                <a:effectLst>
                  <a:outerShdw blurRad="38100" dist="38100" dir="2700000" algn="tl">
                    <a:srgbClr val="000000">
                      <a:alpha val="43137"/>
                    </a:srgbClr>
                  </a:outerShdw>
                </a:effectLst>
              </a:rPr>
              <a:t>“струма” </a:t>
            </a:r>
            <a:r>
              <a:rPr lang="ru-RU" b="1" cap="all" dirty="0" smtClean="0">
                <a:effectLst>
                  <a:outerShdw blurRad="38100" dist="38100" dir="2700000" algn="tl">
                    <a:srgbClr val="000000">
                      <a:alpha val="43137"/>
                    </a:srgbClr>
                  </a:outerShdw>
                </a:effectLst>
              </a:rPr>
              <a:t>в рамките на оперативна програма </a:t>
            </a:r>
            <a:r>
              <a:rPr lang="bg-BG" b="1" cap="all" dirty="0" smtClean="0">
                <a:effectLst>
                  <a:outerShdw blurRad="38100" dist="38100" dir="2700000" algn="tl">
                    <a:srgbClr val="000000">
                      <a:alpha val="43137"/>
                    </a:srgbClr>
                  </a:outerShdw>
                </a:effectLst>
              </a:rPr>
              <a:t>“</a:t>
            </a:r>
            <a:r>
              <a:rPr lang="ru-RU" b="1" cap="all" dirty="0" smtClean="0">
                <a:effectLst>
                  <a:outerShdw blurRad="38100" dist="38100" dir="2700000" algn="tl">
                    <a:srgbClr val="000000">
                      <a:alpha val="43137"/>
                    </a:srgbClr>
                  </a:outerShdw>
                </a:effectLst>
              </a:rPr>
              <a:t>иновации и конкурентоспособност</a:t>
            </a:r>
            <a:r>
              <a:rPr lang="bg-BG" b="1" cap="all" dirty="0" smtClean="0">
                <a:effectLst>
                  <a:outerShdw blurRad="38100" dist="38100" dir="2700000" algn="tl">
                    <a:srgbClr val="000000">
                      <a:alpha val="43137"/>
                    </a:srgbClr>
                  </a:outerShdw>
                </a:effectLst>
              </a:rPr>
              <a:t>”</a:t>
            </a:r>
            <a:r>
              <a:rPr lang="ru-RU" b="1" cap="all" dirty="0" smtClean="0">
                <a:effectLst>
                  <a:outerShdw blurRad="38100" dist="38100" dir="2700000" algn="tl">
                    <a:srgbClr val="000000">
                      <a:alpha val="43137"/>
                    </a:srgbClr>
                  </a:outerShdw>
                </a:effectLst>
              </a:rPr>
              <a:t> 2014 - 2020</a:t>
            </a:r>
            <a:endParaRPr lang="en-US" b="1" cap="all"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b="1" dirty="0" smtClean="0">
                <a:effectLst>
                  <a:outerShdw blurRad="38100" dist="38100" dir="2700000" algn="tl">
                    <a:srgbClr val="000000">
                      <a:alpha val="43137"/>
                    </a:srgbClr>
                  </a:outerShdw>
                </a:effectLst>
              </a:rPr>
              <a:t>ИЗЕСКВАНИЯ КЪМ СТРАТЕГИЯТА ЗА ВОМР</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bg-BG" dirty="0" smtClean="0"/>
              <a:t>Разработва се за период до 31 декември 2020 г. в съответствие със съдържанието, посочено в Приложение №3 към Наредба № 22 по подмярка 19.2.</a:t>
            </a:r>
          </a:p>
          <a:p>
            <a:endParaRPr lang="bg-BG" dirty="0" smtClean="0"/>
          </a:p>
          <a:p>
            <a:r>
              <a:rPr lang="bg-BG" dirty="0" smtClean="0"/>
              <a:t>Проектът на стратегия за ВОМР се одобрява от колективния върховен орган на МИГ след публично проведени консултации, обсъждания, информационни срещи и други мероприятия със заинтересованите страни.</a:t>
            </a:r>
            <a:endParaRPr lang="bg-BG"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ПРИЛАГАНЕ НА ПОДХОДА ВОМР В РАМКИТЕ НА ОПИК 2014 - 2020</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4"/>
            <a:ext cx="8246070" cy="5039265"/>
          </a:xfrm>
        </p:spPr>
        <p:txBody>
          <a:bodyPr>
            <a:normAutofit fontScale="77500" lnSpcReduction="20000"/>
          </a:bodyPr>
          <a:lstStyle/>
          <a:p>
            <a:pPr>
              <a:spcBef>
                <a:spcPts val="0"/>
              </a:spcBef>
              <a:spcAft>
                <a:spcPts val="1200"/>
              </a:spcAft>
            </a:pPr>
            <a:r>
              <a:rPr lang="bg-BG" sz="2600" b="1" dirty="0" smtClean="0">
                <a:effectLst>
                  <a:outerShdw blurRad="38100" dist="38100" dir="2700000" algn="tl">
                    <a:srgbClr val="000000">
                      <a:alpha val="43137"/>
                    </a:srgbClr>
                  </a:outerShdw>
                </a:effectLst>
              </a:rPr>
              <a:t>Приоритетна ос 1: Технологично развитие и иновации</a:t>
            </a:r>
          </a:p>
          <a:p>
            <a:pPr lvl="1">
              <a:spcBef>
                <a:spcPts val="0"/>
              </a:spcBef>
              <a:spcAft>
                <a:spcPts val="1200"/>
              </a:spcAft>
            </a:pPr>
            <a:r>
              <a:rPr lang="bg-BG" sz="2600" b="1" dirty="0" smtClean="0"/>
              <a:t>Инвестиционен приоритет 1.1:</a:t>
            </a:r>
            <a:r>
              <a:rPr lang="bg-BG" sz="2600" dirty="0" smtClean="0"/>
              <a:t> Технологично развитие и иновации</a:t>
            </a:r>
          </a:p>
          <a:p>
            <a:pPr marL="511175" lvl="1" indent="-1588">
              <a:spcBef>
                <a:spcPts val="0"/>
              </a:spcBef>
              <a:spcAft>
                <a:spcPts val="1200"/>
              </a:spcAft>
              <a:buNone/>
            </a:pPr>
            <a:endParaRPr lang="bg-BG" sz="2600" i="1" dirty="0" smtClean="0"/>
          </a:p>
          <a:p>
            <a:pPr marL="511175" lvl="1" indent="-1588">
              <a:spcBef>
                <a:spcPts val="0"/>
              </a:spcBef>
              <a:spcAft>
                <a:spcPts val="1200"/>
              </a:spcAft>
              <a:buNone/>
            </a:pPr>
            <a:r>
              <a:rPr lang="bg-BG" sz="2600" i="1" dirty="0" smtClean="0"/>
              <a:t>Индикативен бюджет за ВОМР по ПО 1: 19.05 млн. евро </a:t>
            </a:r>
          </a:p>
          <a:p>
            <a:pPr marL="511175" lvl="1" indent="-1588">
              <a:spcBef>
                <a:spcPts val="0"/>
              </a:spcBef>
              <a:spcAft>
                <a:spcPts val="1200"/>
              </a:spcAft>
              <a:buNone/>
            </a:pPr>
            <a:endParaRPr lang="bg-BG" sz="2600" i="1" dirty="0" smtClean="0"/>
          </a:p>
          <a:p>
            <a:pPr>
              <a:spcBef>
                <a:spcPts val="0"/>
              </a:spcBef>
              <a:spcAft>
                <a:spcPts val="1200"/>
              </a:spcAft>
            </a:pPr>
            <a:r>
              <a:rPr lang="bg-BG" sz="2600" b="1" dirty="0" smtClean="0">
                <a:effectLst>
                  <a:outerShdw blurRad="38100" dist="38100" dir="2700000" algn="tl">
                    <a:srgbClr val="000000">
                      <a:alpha val="43137"/>
                    </a:srgbClr>
                  </a:outerShdw>
                </a:effectLst>
              </a:rPr>
              <a:t>Приоритетна ос 2: Предприемачество и капацитет за растеж</a:t>
            </a:r>
          </a:p>
          <a:p>
            <a:pPr lvl="1">
              <a:spcBef>
                <a:spcPts val="0"/>
              </a:spcBef>
              <a:spcAft>
                <a:spcPts val="1200"/>
              </a:spcAft>
            </a:pPr>
            <a:r>
              <a:rPr lang="bg-BG" sz="2600" b="1" dirty="0" smtClean="0"/>
              <a:t>Инвестиционен приоритет 2.1: </a:t>
            </a:r>
            <a:r>
              <a:rPr lang="bg-BG" sz="2600" dirty="0" smtClean="0"/>
              <a:t>Достъп до финансиране в подкрепа на предприемачаество</a:t>
            </a:r>
          </a:p>
          <a:p>
            <a:pPr lvl="1">
              <a:spcBef>
                <a:spcPts val="0"/>
              </a:spcBef>
              <a:spcAft>
                <a:spcPts val="1200"/>
              </a:spcAft>
            </a:pPr>
            <a:r>
              <a:rPr lang="bg-BG" sz="2600" b="1" dirty="0" smtClean="0"/>
              <a:t>Инвестиционен приоритет 2.2: </a:t>
            </a:r>
            <a:r>
              <a:rPr lang="bg-BG" sz="2600" dirty="0" smtClean="0"/>
              <a:t>Капацитет за растеж на малки и средни предприятия (МСП)</a:t>
            </a:r>
          </a:p>
          <a:p>
            <a:pPr lvl="1">
              <a:spcBef>
                <a:spcPts val="0"/>
              </a:spcBef>
              <a:spcAft>
                <a:spcPts val="1200"/>
              </a:spcAft>
              <a:buNone/>
            </a:pPr>
            <a:endParaRPr lang="bg-BG" sz="2600" i="1" dirty="0" smtClean="0"/>
          </a:p>
          <a:p>
            <a:pPr lvl="1">
              <a:spcBef>
                <a:spcPts val="0"/>
              </a:spcBef>
              <a:spcAft>
                <a:spcPts val="1200"/>
              </a:spcAft>
              <a:buNone/>
            </a:pPr>
            <a:r>
              <a:rPr lang="bg-BG" sz="2600" i="1" dirty="0" smtClean="0"/>
              <a:t>Индикативен бюджет за ВОМР по ПО 2: 44.45 млн. евро </a:t>
            </a:r>
          </a:p>
          <a:p>
            <a:pPr lvl="1">
              <a:spcBef>
                <a:spcPts val="0"/>
              </a:spcBef>
              <a:spcAft>
                <a:spcPts val="1200"/>
              </a:spcAft>
              <a:buNone/>
            </a:pPr>
            <a:endParaRPr lang="bg-BG" sz="2600" dirty="0" smtClean="0"/>
          </a:p>
          <a:p>
            <a:pPr>
              <a:spcBef>
                <a:spcPts val="0"/>
              </a:spcBef>
              <a:spcAft>
                <a:spcPts val="1200"/>
              </a:spcAft>
            </a:pPr>
            <a:endParaRPr lang="bg-BG" sz="2600" dirty="0" smtClean="0"/>
          </a:p>
          <a:p>
            <a:pPr lvl="1"/>
            <a:endParaRPr lang="bg-BG" dirty="0" smtClean="0"/>
          </a:p>
          <a:p>
            <a:endParaRPr lang="ru-RU" b="1" dirty="0" smtClean="0"/>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ДОПУСТИМИ МЕРКИ ЗА ПРОЕКТИ, ФИНАНСИРАНИ ОТ ОПИК</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4"/>
            <a:ext cx="8246070" cy="5039265"/>
          </a:xfrm>
        </p:spPr>
        <p:txBody>
          <a:bodyPr>
            <a:normAutofit fontScale="92500" lnSpcReduction="10000"/>
          </a:bodyPr>
          <a:lstStyle/>
          <a:p>
            <a:pPr>
              <a:spcBef>
                <a:spcPts val="0"/>
              </a:spcBef>
              <a:spcAft>
                <a:spcPts val="1200"/>
              </a:spcAft>
            </a:pPr>
            <a:r>
              <a:rPr lang="bg-BG" sz="2600" dirty="0" smtClean="0"/>
              <a:t>Инвестиции за повишаване на капацитета на малките и средните предприятия (МСП) за пазарно развитие, производителността на труда и намаляване на енергоемкостта и ресурсоемкостта на производството на тези територии;</a:t>
            </a:r>
          </a:p>
          <a:p>
            <a:pPr>
              <a:spcBef>
                <a:spcPts val="0"/>
              </a:spcBef>
              <a:spcAft>
                <a:spcPts val="1200"/>
              </a:spcAft>
            </a:pPr>
            <a:r>
              <a:rPr lang="bg-BG" sz="2600" dirty="0" smtClean="0"/>
              <a:t>Насърчаване на иновационната активност, разработването и внедряването на иновации от и на тези територии, както и насърчаване на частните инвестиции в научни изследвания и иновации;</a:t>
            </a:r>
          </a:p>
          <a:p>
            <a:pPr>
              <a:spcBef>
                <a:spcPts val="0"/>
              </a:spcBef>
              <a:spcAft>
                <a:spcPts val="1200"/>
              </a:spcAft>
            </a:pPr>
            <a:r>
              <a:rPr lang="bg-BG" sz="2600" dirty="0" smtClean="0"/>
              <a:t>Подобряване на достъпа до финансиране на МСП и насърчаване създаването на нови устойчиви предприятия, които да осигуряват заетост на местното население и възможности за повишаване на доходите му.</a:t>
            </a:r>
          </a:p>
          <a:p>
            <a:pPr lvl="1"/>
            <a:endParaRPr lang="bg-BG" dirty="0" smtClean="0"/>
          </a:p>
          <a:p>
            <a:endParaRPr lang="ru-RU" b="1" dirty="0" smtClean="0"/>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1082"/>
          </a:xfrm>
        </p:spPr>
        <p:txBody>
          <a:bodyPr>
            <a:normAutofit/>
          </a:bodyPr>
          <a:lstStyle/>
          <a:p>
            <a:pPr algn="just"/>
            <a:r>
              <a:rPr lang="bg-BG" sz="3600" b="1" dirty="0" smtClean="0">
                <a:solidFill>
                  <a:srgbClr val="F79B4F"/>
                </a:solidFill>
                <a:effectLst>
                  <a:outerShdw blurRad="38100" dist="38100" dir="2700000" algn="tl">
                    <a:srgbClr val="000000">
                      <a:alpha val="43137"/>
                    </a:srgbClr>
                  </a:outerShdw>
                </a:effectLst>
              </a:rPr>
              <a:t>ПРИМЕРНИ ДЕЙНОСТИ ПО ОПИК </a:t>
            </a:r>
          </a:p>
        </p:txBody>
      </p:sp>
      <p:sp>
        <p:nvSpPr>
          <p:cNvPr id="3" name="Content Placeholder 2"/>
          <p:cNvSpPr>
            <a:spLocks noGrp="1"/>
          </p:cNvSpPr>
          <p:nvPr>
            <p:ph sz="half" idx="1"/>
          </p:nvPr>
        </p:nvSpPr>
        <p:spPr>
          <a:xfrm>
            <a:off x="457200" y="1138426"/>
            <a:ext cx="4038600" cy="4987738"/>
          </a:xfrm>
        </p:spPr>
        <p:txBody>
          <a:bodyPr>
            <a:normAutofit fontScale="92500" lnSpcReduction="10000"/>
          </a:bodyPr>
          <a:lstStyle/>
          <a:p>
            <a:r>
              <a:rPr lang="bg-BG" sz="2000" b="1" dirty="0" smtClean="0">
                <a:solidFill>
                  <a:schemeClr val="accent3">
                    <a:lumMod val="50000"/>
                  </a:schemeClr>
                </a:solidFill>
              </a:rPr>
              <a:t>Приоритетна ос 1: Технологично развитие и иновации</a:t>
            </a:r>
          </a:p>
          <a:p>
            <a:endParaRPr lang="bg-BG" sz="2000" dirty="0" smtClean="0">
              <a:solidFill>
                <a:schemeClr val="accent3">
                  <a:lumMod val="50000"/>
                </a:schemeClr>
              </a:solidFill>
            </a:endParaRPr>
          </a:p>
          <a:p>
            <a:r>
              <a:rPr lang="bg-BG" sz="2000" dirty="0" smtClean="0">
                <a:solidFill>
                  <a:schemeClr val="accent3">
                    <a:lumMod val="50000"/>
                  </a:schemeClr>
                </a:solidFill>
              </a:rPr>
              <a:t>Развитие на сътрудничеството за иновации между предприятията, научните среди и бизнеса.</a:t>
            </a:r>
          </a:p>
          <a:p>
            <a:endParaRPr lang="bg-BG" sz="2000" dirty="0" smtClean="0">
              <a:solidFill>
                <a:schemeClr val="accent3">
                  <a:lumMod val="50000"/>
                </a:schemeClr>
              </a:solidFill>
            </a:endParaRPr>
          </a:p>
          <a:p>
            <a:r>
              <a:rPr lang="bg-BG" sz="2000" dirty="0" smtClean="0">
                <a:solidFill>
                  <a:schemeClr val="accent3">
                    <a:lumMod val="50000"/>
                  </a:schemeClr>
                </a:solidFill>
              </a:rPr>
              <a:t>Подкрепа за иновации в предприятията.</a:t>
            </a:r>
          </a:p>
          <a:p>
            <a:pPr>
              <a:buNone/>
            </a:pPr>
            <a:endParaRPr lang="bg-BG" sz="2000" dirty="0" smtClean="0">
              <a:solidFill>
                <a:schemeClr val="accent3">
                  <a:lumMod val="50000"/>
                </a:schemeClr>
              </a:solidFill>
            </a:endParaRPr>
          </a:p>
          <a:p>
            <a:pPr marL="0" indent="0" algn="ctr">
              <a:buNone/>
            </a:pPr>
            <a:r>
              <a:rPr lang="bg-BG" sz="2000" dirty="0" smtClean="0">
                <a:solidFill>
                  <a:schemeClr val="accent3">
                    <a:lumMod val="50000"/>
                  </a:schemeClr>
                </a:solidFill>
              </a:rPr>
              <a:t>Фокусиране на инвестициите въз основа на </a:t>
            </a:r>
            <a:r>
              <a:rPr lang="bg-BG" sz="2000" b="1" dirty="0" smtClean="0">
                <a:solidFill>
                  <a:schemeClr val="accent3">
                    <a:lumMod val="50000"/>
                  </a:schemeClr>
                </a:solidFill>
              </a:rPr>
              <a:t>Иновационната стратегия за интелигентна специализация</a:t>
            </a:r>
          </a:p>
        </p:txBody>
      </p:sp>
      <p:sp>
        <p:nvSpPr>
          <p:cNvPr id="4" name="Content Placeholder 3"/>
          <p:cNvSpPr>
            <a:spLocks noGrp="1"/>
          </p:cNvSpPr>
          <p:nvPr>
            <p:ph sz="half" idx="2"/>
          </p:nvPr>
        </p:nvSpPr>
        <p:spPr>
          <a:xfrm>
            <a:off x="4648200" y="1138426"/>
            <a:ext cx="4038600" cy="4987738"/>
          </a:xfrm>
        </p:spPr>
        <p:txBody>
          <a:bodyPr>
            <a:normAutofit fontScale="92500" lnSpcReduction="10000"/>
          </a:bodyPr>
          <a:lstStyle/>
          <a:p>
            <a:r>
              <a:rPr lang="bg-BG" sz="2000" b="1" dirty="0" smtClean="0">
                <a:solidFill>
                  <a:schemeClr val="accent3">
                    <a:lumMod val="50000"/>
                  </a:schemeClr>
                </a:solidFill>
              </a:rPr>
              <a:t>Приоритетна ос 2: Предприемачество и капацитет за растеж</a:t>
            </a:r>
          </a:p>
          <a:p>
            <a:endParaRPr lang="bg-BG" sz="2000" b="1" dirty="0" smtClean="0">
              <a:solidFill>
                <a:schemeClr val="accent3">
                  <a:lumMod val="50000"/>
                </a:schemeClr>
              </a:solidFill>
            </a:endParaRPr>
          </a:p>
          <a:p>
            <a:r>
              <a:rPr lang="bg-BG" sz="2000" dirty="0" smtClean="0">
                <a:solidFill>
                  <a:schemeClr val="accent3">
                    <a:lumMod val="50000"/>
                  </a:schemeClr>
                </a:solidFill>
              </a:rPr>
              <a:t>Насърчаване на предприемачеството.</a:t>
            </a:r>
          </a:p>
          <a:p>
            <a:endParaRPr lang="bg-BG" sz="2000" dirty="0" smtClean="0">
              <a:solidFill>
                <a:schemeClr val="accent3">
                  <a:lumMod val="50000"/>
                </a:schemeClr>
              </a:solidFill>
            </a:endParaRPr>
          </a:p>
          <a:p>
            <a:r>
              <a:rPr lang="bg-BG" sz="2000" dirty="0" smtClean="0">
                <a:solidFill>
                  <a:schemeClr val="accent3">
                    <a:lumMod val="50000"/>
                  </a:schemeClr>
                </a:solidFill>
              </a:rPr>
              <a:t>Инвестиции за подобряване на производствения капацитет .</a:t>
            </a:r>
          </a:p>
          <a:p>
            <a:endParaRPr lang="bg-BG" sz="2000" dirty="0" smtClean="0">
              <a:solidFill>
                <a:schemeClr val="accent3">
                  <a:lumMod val="50000"/>
                </a:schemeClr>
              </a:solidFill>
            </a:endParaRPr>
          </a:p>
          <a:p>
            <a:r>
              <a:rPr lang="bg-BG" sz="2000" dirty="0" smtClean="0">
                <a:solidFill>
                  <a:schemeClr val="accent3">
                    <a:lumMod val="50000"/>
                  </a:schemeClr>
                </a:solidFill>
              </a:rPr>
              <a:t>Подкрепа за растежа на предприятията чрез  подобряване на качеството.</a:t>
            </a:r>
          </a:p>
          <a:p>
            <a:endParaRPr lang="bg-BG" sz="2000" b="1" dirty="0" smtClean="0">
              <a:solidFill>
                <a:schemeClr val="accent3">
                  <a:lumMod val="50000"/>
                </a:schemeClr>
              </a:solidFill>
            </a:endParaRPr>
          </a:p>
          <a:p>
            <a:pPr marL="0" indent="0" algn="ctr">
              <a:buNone/>
              <a:tabLst>
                <a:tab pos="173038" algn="l"/>
              </a:tabLst>
            </a:pPr>
            <a:r>
              <a:rPr lang="bg-BG" sz="2000" dirty="0" smtClean="0">
                <a:solidFill>
                  <a:schemeClr val="accent3">
                    <a:lumMod val="50000"/>
                  </a:schemeClr>
                </a:solidFill>
              </a:rPr>
              <a:t>Секторен подход съгласно </a:t>
            </a:r>
            <a:r>
              <a:rPr lang="bg-BG" sz="2000" b="1" dirty="0" smtClean="0">
                <a:solidFill>
                  <a:schemeClr val="accent3">
                    <a:lumMod val="50000"/>
                  </a:schemeClr>
                </a:solidFill>
              </a:rPr>
              <a:t>Националната стратегия за насърчаване на МСП</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1082"/>
          </a:xfrm>
        </p:spPr>
        <p:txBody>
          <a:bodyPr>
            <a:normAutofit fontScale="90000"/>
          </a:bodyPr>
          <a:lstStyle/>
          <a:p>
            <a:pPr algn="just"/>
            <a:r>
              <a:rPr lang="bg-BG" sz="3600" b="1" dirty="0" smtClean="0">
                <a:solidFill>
                  <a:srgbClr val="F79B4F"/>
                </a:solidFill>
                <a:effectLst>
                  <a:outerShdw blurRad="38100" dist="38100" dir="2700000" algn="tl">
                    <a:srgbClr val="000000">
                      <a:alpha val="43137"/>
                    </a:srgbClr>
                  </a:outerShdw>
                </a:effectLst>
              </a:rPr>
              <a:t>ФИНАНСИРАНЕ НА СМР И ПРОКТЕ ПО ОПИК, ПРИЛАГАНИ ЧРЕЗ ВОМР </a:t>
            </a:r>
          </a:p>
        </p:txBody>
      </p:sp>
      <p:sp>
        <p:nvSpPr>
          <p:cNvPr id="3" name="Content Placeholder 2"/>
          <p:cNvSpPr>
            <a:spLocks noGrp="1"/>
          </p:cNvSpPr>
          <p:nvPr>
            <p:ph sz="half" idx="1"/>
          </p:nvPr>
        </p:nvSpPr>
        <p:spPr>
          <a:xfrm>
            <a:off x="457200" y="1291130"/>
            <a:ext cx="3656685" cy="4835034"/>
          </a:xfrm>
        </p:spPr>
        <p:txBody>
          <a:bodyPr>
            <a:normAutofit fontScale="85000" lnSpcReduction="10000"/>
          </a:bodyPr>
          <a:lstStyle/>
          <a:p>
            <a:r>
              <a:rPr lang="bg-BG" sz="2000" b="1" dirty="0" smtClean="0">
                <a:solidFill>
                  <a:schemeClr val="accent3">
                    <a:lumMod val="50000"/>
                  </a:schemeClr>
                </a:solidFill>
              </a:rPr>
              <a:t>Финансиране на СМР по ОПИК</a:t>
            </a:r>
          </a:p>
          <a:p>
            <a:endParaRPr lang="bg-BG" sz="2000" b="1" dirty="0" smtClean="0">
              <a:solidFill>
                <a:schemeClr val="accent3">
                  <a:lumMod val="50000"/>
                </a:schemeClr>
              </a:solidFill>
            </a:endParaRPr>
          </a:p>
          <a:p>
            <a:r>
              <a:rPr lang="bg-BG" sz="2000" dirty="0" smtClean="0">
                <a:solidFill>
                  <a:schemeClr val="accent3">
                    <a:lumMod val="50000"/>
                  </a:schemeClr>
                </a:solidFill>
              </a:rPr>
              <a:t>До 500 000 € за МИГ с от 10 000 до 15 000 жители;</a:t>
            </a:r>
          </a:p>
          <a:p>
            <a:endParaRPr lang="bg-BG" sz="2000" dirty="0" smtClean="0">
              <a:solidFill>
                <a:schemeClr val="accent3">
                  <a:lumMod val="50000"/>
                </a:schemeClr>
              </a:solidFill>
            </a:endParaRPr>
          </a:p>
          <a:p>
            <a:r>
              <a:rPr lang="bg-BG" sz="2000" dirty="0" smtClean="0">
                <a:solidFill>
                  <a:schemeClr val="accent3">
                    <a:lumMod val="50000"/>
                  </a:schemeClr>
                </a:solidFill>
                <a:effectLst>
                  <a:outerShdw blurRad="38100" dist="38100" dir="2700000" algn="tl">
                    <a:srgbClr val="000000">
                      <a:alpha val="43137"/>
                    </a:srgbClr>
                  </a:outerShdw>
                </a:effectLst>
              </a:rPr>
              <a:t>До  1 000 000 € за МИГ с от 15 001 до 45 000 жители;</a:t>
            </a:r>
          </a:p>
          <a:p>
            <a:endParaRPr lang="bg-BG" sz="2000" dirty="0" smtClean="0">
              <a:solidFill>
                <a:schemeClr val="accent3">
                  <a:lumMod val="50000"/>
                </a:schemeClr>
              </a:solidFill>
            </a:endParaRPr>
          </a:p>
          <a:p>
            <a:r>
              <a:rPr lang="bg-BG" sz="2000" dirty="0" smtClean="0">
                <a:solidFill>
                  <a:schemeClr val="accent3">
                    <a:lumMod val="50000"/>
                  </a:schemeClr>
                </a:solidFill>
              </a:rPr>
              <a:t>До  1 500 000 € за МИГ с над 45 000 жители.</a:t>
            </a:r>
          </a:p>
          <a:p>
            <a:pPr>
              <a:buNone/>
            </a:pPr>
            <a:endParaRPr lang="bg-BG" sz="2000" dirty="0" smtClean="0">
              <a:solidFill>
                <a:schemeClr val="accent3">
                  <a:lumMod val="50000"/>
                </a:schemeClr>
              </a:solidFill>
            </a:endParaRPr>
          </a:p>
        </p:txBody>
      </p:sp>
      <p:sp>
        <p:nvSpPr>
          <p:cNvPr id="4" name="Content Placeholder 3"/>
          <p:cNvSpPr>
            <a:spLocks noGrp="1"/>
          </p:cNvSpPr>
          <p:nvPr>
            <p:ph sz="half" idx="2"/>
          </p:nvPr>
        </p:nvSpPr>
        <p:spPr>
          <a:xfrm>
            <a:off x="4266590" y="1291130"/>
            <a:ext cx="4581150" cy="4835034"/>
          </a:xfrm>
        </p:spPr>
        <p:txBody>
          <a:bodyPr>
            <a:normAutofit fontScale="85000" lnSpcReduction="10000"/>
          </a:bodyPr>
          <a:lstStyle/>
          <a:p>
            <a:r>
              <a:rPr lang="bg-BG" sz="2000" b="1" dirty="0" smtClean="0">
                <a:solidFill>
                  <a:schemeClr val="accent3">
                    <a:lumMod val="50000"/>
                  </a:schemeClr>
                </a:solidFill>
              </a:rPr>
              <a:t>Финансиране на проект, прилаган чрез ВОМР</a:t>
            </a:r>
          </a:p>
          <a:p>
            <a:endParaRPr lang="bg-BG" sz="2000" b="1" dirty="0" smtClean="0">
              <a:solidFill>
                <a:schemeClr val="accent3">
                  <a:lumMod val="50000"/>
                </a:schemeClr>
              </a:solidFill>
            </a:endParaRPr>
          </a:p>
          <a:p>
            <a:r>
              <a:rPr lang="bg-BG" sz="2000" dirty="0" smtClean="0">
                <a:solidFill>
                  <a:schemeClr val="accent3">
                    <a:lumMod val="50000"/>
                  </a:schemeClr>
                </a:solidFill>
              </a:rPr>
              <a:t>Максималния размер на публичния принос се определя в обявата на МИГ след одобрение на УО.</a:t>
            </a:r>
          </a:p>
          <a:p>
            <a:endParaRPr lang="bg-BG" sz="2000" dirty="0" smtClean="0">
              <a:solidFill>
                <a:schemeClr val="accent3">
                  <a:lumMod val="50000"/>
                </a:schemeClr>
              </a:solidFill>
            </a:endParaRPr>
          </a:p>
          <a:p>
            <a:r>
              <a:rPr lang="bg-BG" sz="2000" dirty="0" smtClean="0">
                <a:solidFill>
                  <a:schemeClr val="accent3">
                    <a:lumMod val="50000"/>
                  </a:schemeClr>
                </a:solidFill>
              </a:rPr>
              <a:t>Недопустими за финансиране са проекти, изпълнявани от микро предприятия в рамките на селските райони и от предприятия, които не са допустими.</a:t>
            </a:r>
          </a:p>
          <a:p>
            <a:endParaRPr lang="bg-BG" sz="2000" dirty="0" smtClean="0">
              <a:solidFill>
                <a:schemeClr val="accent3">
                  <a:lumMod val="50000"/>
                </a:schemeClr>
              </a:solidFill>
            </a:endParaRPr>
          </a:p>
          <a:p>
            <a:r>
              <a:rPr lang="bg-BG" sz="2000" dirty="0" smtClean="0">
                <a:solidFill>
                  <a:schemeClr val="accent3">
                    <a:lumMod val="50000"/>
                  </a:schemeClr>
                </a:solidFill>
              </a:rPr>
              <a:t>Максималния размер на публичния принос  за проектите , финансирани по ОПИК и интензитетът на помощта  се съобразяват със съответната приложима категория държавна помощ.</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a:bodyPr>
          <a:lstStyle/>
          <a:p>
            <a:r>
              <a:rPr lang="bg-BG" b="1" dirty="0" smtClean="0">
                <a:effectLst>
                  <a:outerShdw blurRad="38100" dist="38100" dir="2700000" algn="tl">
                    <a:srgbClr val="000000">
                      <a:alpha val="43137"/>
                    </a:srgbClr>
                  </a:outerShdw>
                </a:effectLst>
              </a:rPr>
              <a:t>ПОДБОР НА ПРОЕКТИ КЪМ СМР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4"/>
            <a:ext cx="8246070" cy="5039265"/>
          </a:xfrm>
        </p:spPr>
        <p:txBody>
          <a:bodyPr>
            <a:normAutofit/>
          </a:bodyPr>
          <a:lstStyle/>
          <a:p>
            <a:pPr>
              <a:spcBef>
                <a:spcPts val="0"/>
              </a:spcBef>
              <a:spcAft>
                <a:spcPts val="1200"/>
              </a:spcAft>
            </a:pPr>
            <a:endParaRPr lang="bg-BG" sz="2600" dirty="0" smtClean="0"/>
          </a:p>
          <a:p>
            <a:pPr lvl="1"/>
            <a:endParaRPr lang="bg-BG" dirty="0" smtClean="0"/>
          </a:p>
          <a:p>
            <a:endParaRPr lang="ru-RU" b="1" dirty="0" smtClean="0"/>
          </a:p>
          <a:p>
            <a:endParaRPr lang="en-US" dirty="0"/>
          </a:p>
        </p:txBody>
      </p:sp>
      <p:graphicFrame>
        <p:nvGraphicFramePr>
          <p:cNvPr id="4" name="Diagram 3"/>
          <p:cNvGraphicFramePr/>
          <p:nvPr/>
        </p:nvGraphicFramePr>
        <p:xfrm>
          <a:off x="448965" y="1397000"/>
          <a:ext cx="8398775"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596540"/>
            <a:ext cx="8246070" cy="2290575"/>
          </a:xfrm>
        </p:spPr>
        <p:txBody>
          <a:bodyPr>
            <a:normAutofit fontScale="90000"/>
          </a:bodyPr>
          <a:lstStyle/>
          <a:p>
            <a:pPr algn="ctr"/>
            <a:r>
              <a:rPr lang="bg-BG" b="1" cap="all" dirty="0" smtClean="0">
                <a:effectLst>
                  <a:outerShdw blurRad="38100" dist="38100" dir="2700000" algn="tl">
                    <a:srgbClr val="000000">
                      <a:alpha val="43137"/>
                    </a:srgbClr>
                  </a:outerShdw>
                </a:effectLst>
              </a:rPr>
              <a:t>Прилагане на подхода ВОДЕНО ОТ ОБЩНОСТТА местно развитие на територията на МИГ “струма” в рамките на оперативна програма “Околна среда” 2014 - 2020</a:t>
            </a:r>
            <a:endParaRPr lang="bg-BG" b="1" cap="all"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a:bodyPr>
          <a:lstStyle/>
          <a:p>
            <a:r>
              <a:rPr lang="bg-BG" b="1" dirty="0" smtClean="0">
                <a:effectLst>
                  <a:outerShdw blurRad="38100" dist="38100" dir="2700000" algn="tl">
                    <a:srgbClr val="000000">
                      <a:alpha val="43137"/>
                    </a:srgbClr>
                  </a:outerShdw>
                </a:effectLst>
              </a:rPr>
              <a:t>ЗАЩО ВОМР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291130"/>
            <a:ext cx="8246070" cy="4886560"/>
          </a:xfrm>
        </p:spPr>
        <p:txBody>
          <a:bodyPr>
            <a:normAutofit/>
          </a:bodyPr>
          <a:lstStyle/>
          <a:p>
            <a:r>
              <a:rPr lang="ru-RU" dirty="0" smtClean="0"/>
              <a:t>Припознаване на мрежата Натура 2000 като възможност, а не като ограничение.</a:t>
            </a:r>
          </a:p>
          <a:p>
            <a:endParaRPr lang="ru-RU" dirty="0" smtClean="0"/>
          </a:p>
          <a:p>
            <a:r>
              <a:rPr lang="ru-RU" dirty="0" smtClean="0"/>
              <a:t>Опазване на биоразнообразието от местните общности, които най-добре я познават.</a:t>
            </a:r>
          </a:p>
          <a:p>
            <a:endParaRPr lang="ru-RU" dirty="0" smtClean="0"/>
          </a:p>
          <a:p>
            <a:r>
              <a:rPr lang="ru-RU" dirty="0" smtClean="0"/>
              <a:t>Създаване на работни места.</a:t>
            </a:r>
          </a:p>
          <a:p>
            <a:endParaRPr lang="ru-RU" dirty="0" smtClean="0"/>
          </a:p>
          <a:p>
            <a:r>
              <a:rPr lang="ru-RU" dirty="0" smtClean="0"/>
              <a:t>Повишаване на капацитета на общността.</a:t>
            </a:r>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ПРИЛАГАНЕ НА ПОДХОДА ВОМР В РАМКИТЕ НА ОПОС 2014 - 2020</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596540"/>
            <a:ext cx="8246070" cy="4886560"/>
          </a:xfrm>
        </p:spPr>
        <p:txBody>
          <a:bodyPr>
            <a:normAutofit fontScale="85000" lnSpcReduction="20000"/>
          </a:bodyPr>
          <a:lstStyle/>
          <a:p>
            <a:r>
              <a:rPr lang="bg-BG" b="1" dirty="0" smtClean="0"/>
              <a:t>Приоритетна Ос 3: Натура 2000 и биоразнообразие</a:t>
            </a:r>
          </a:p>
          <a:p>
            <a:pPr>
              <a:buNone/>
            </a:pPr>
            <a:endParaRPr lang="bg-BG" b="1" dirty="0" smtClean="0"/>
          </a:p>
          <a:p>
            <a:pPr>
              <a:buNone/>
            </a:pPr>
            <a:r>
              <a:rPr lang="bg-BG" b="1" dirty="0" smtClean="0"/>
              <a:t>Общ ресурс за подхода ВОМР: </a:t>
            </a:r>
            <a:r>
              <a:rPr lang="bg-BG" dirty="0" smtClean="0"/>
              <a:t>38 057 831 лева.</a:t>
            </a:r>
          </a:p>
          <a:p>
            <a:pPr>
              <a:buNone/>
            </a:pPr>
            <a:endParaRPr lang="bg-BG" b="1" dirty="0" smtClean="0"/>
          </a:p>
          <a:p>
            <a:pPr>
              <a:buNone/>
            </a:pPr>
            <a:r>
              <a:rPr lang="bg-BG" b="1" dirty="0" smtClean="0"/>
              <a:t>БФП: </a:t>
            </a:r>
            <a:r>
              <a:rPr lang="bg-BG" dirty="0" smtClean="0"/>
              <a:t>100% от общите допустими разходи</a:t>
            </a:r>
          </a:p>
          <a:p>
            <a:pPr>
              <a:buNone/>
            </a:pPr>
            <a:endParaRPr lang="ru-RU" b="1" dirty="0" smtClean="0"/>
          </a:p>
          <a:p>
            <a:pPr marL="0" indent="0">
              <a:buNone/>
            </a:pPr>
            <a:r>
              <a:rPr lang="ru-RU" b="1" dirty="0" smtClean="0"/>
              <a:t>Максимален размер на БФП за изпълнение на дадена дейност: </a:t>
            </a:r>
            <a:r>
              <a:rPr lang="ru-RU" dirty="0" smtClean="0"/>
              <a:t>60 € за 1 хектар (по изключение и повече, но с предоставена обосновка).</a:t>
            </a:r>
          </a:p>
          <a:p>
            <a:pPr>
              <a:buNone/>
            </a:pPr>
            <a:endParaRPr lang="ru-RU" b="1" dirty="0" smtClean="0"/>
          </a:p>
          <a:p>
            <a:pPr marL="0" indent="0" algn="just">
              <a:buNone/>
            </a:pPr>
            <a:r>
              <a:rPr lang="ru-RU" b="1" dirty="0" smtClean="0"/>
              <a:t>Допустими бенефициенти: </a:t>
            </a:r>
            <a:r>
              <a:rPr lang="ru-RU" dirty="0" smtClean="0"/>
              <a:t>Общини, ЮЛНЦ за </a:t>
            </a:r>
            <a:r>
              <a:rPr lang="bg-BG" dirty="0" smtClean="0"/>
              <a:t>осъществяване на общественополезна дейност, със седалище и адрес на управление на територията на МИГ “Струма”. </a:t>
            </a:r>
            <a:endParaRPr lang="ru-RU" dirty="0" smtClean="0"/>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ДОПУСТИМИ МЕРКИ ЗА ПРОЕКТИ, ФИНАНСИРАНИ ОТ ОПОС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596540"/>
            <a:ext cx="8246070" cy="4886560"/>
          </a:xfrm>
        </p:spPr>
        <p:txBody>
          <a:bodyPr>
            <a:normAutofit fontScale="92500" lnSpcReduction="20000"/>
          </a:bodyPr>
          <a:lstStyle/>
          <a:p>
            <a:r>
              <a:rPr lang="bg-BG" dirty="0" smtClean="0"/>
              <a:t>Подобряване и поддържане на природозащитното състояние на видове и местообитания от мрежата Натура 2000 (мерки от Националната проиритетна рамка за действие за НАТУРА 2000).</a:t>
            </a:r>
          </a:p>
          <a:p>
            <a:endParaRPr lang="bg-BG" dirty="0" smtClean="0"/>
          </a:p>
          <a:p>
            <a:r>
              <a:rPr lang="bg-BG" dirty="0" smtClean="0"/>
              <a:t>Възстановяване на природни местообитания и местообитания на видове в защитени зони от НАТУРА 2000, които са докладвани като такива с “неблагоприятно – незадоволително” и “неблагоприятно – лошо” състояние.</a:t>
            </a:r>
          </a:p>
          <a:p>
            <a:endParaRPr lang="bg-BG" dirty="0" smtClean="0"/>
          </a:p>
          <a:p>
            <a:r>
              <a:rPr lang="bg-BG" dirty="0" smtClean="0"/>
              <a:t>Организаране и провеждане на иновативни екологични събития.</a:t>
            </a:r>
          </a:p>
          <a:p>
            <a:endParaRPr lang="bg-BG" dirty="0" smtClean="0"/>
          </a:p>
          <a:p>
            <a:endParaRPr lang="ru-RU" b="1" dirty="0" smtClean="0"/>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ДОПУСТИМИ МЕРКИ ЗА ПРОЕКТИ, ФИНАНСИРАНИ ОТ ОПОС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596540"/>
            <a:ext cx="8246070" cy="4886560"/>
          </a:xfrm>
        </p:spPr>
        <p:txBody>
          <a:bodyPr>
            <a:normAutofit fontScale="92500"/>
          </a:bodyPr>
          <a:lstStyle/>
          <a:p>
            <a:r>
              <a:rPr lang="bg-BG" dirty="0" smtClean="0"/>
              <a:t>Изграждане/реконструкция/рехабилитация на инфраструктура, необходима за подобряване на природозащитното състояние на видове, докладвани в неблагоприятно-незадоволително състояние.</a:t>
            </a:r>
          </a:p>
          <a:p>
            <a:endParaRPr lang="bg-BG" dirty="0" smtClean="0"/>
          </a:p>
          <a:p>
            <a:pPr lvl="0"/>
            <a:r>
              <a:rPr lang="bg-BG" dirty="0" smtClean="0"/>
              <a:t>Извършване на преки консервационни дейности за видове, докладвани в неблагоприятно-незадоволително състояние.</a:t>
            </a:r>
          </a:p>
          <a:p>
            <a:endParaRPr lang="bg-BG" dirty="0" smtClean="0"/>
          </a:p>
          <a:p>
            <a:r>
              <a:rPr lang="bg-BG" dirty="0" smtClean="0"/>
              <a:t>Изпълнение на мерки от Националния план за опазване на най-значимите влажни зони в България.</a:t>
            </a:r>
          </a:p>
          <a:p>
            <a:endParaRPr lang="bg-BG" dirty="0" smtClean="0"/>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916230"/>
          </a:xfrm>
        </p:spPr>
        <p:txBody>
          <a:bodyPr>
            <a:normAutofit fontScale="90000"/>
          </a:bodyPr>
          <a:lstStyle/>
          <a:p>
            <a:r>
              <a:rPr lang="bg-BG" b="1" dirty="0" smtClean="0">
                <a:effectLst>
                  <a:outerShdw blurRad="38100" dist="38100" dir="2700000" algn="tl">
                    <a:srgbClr val="000000">
                      <a:alpha val="43137"/>
                    </a:srgbClr>
                  </a:outerShdw>
                </a:effectLst>
              </a:rPr>
              <a:t>СЪДЪРЖАНИЕ НА СТРАТЕГИЯТА ЗА ВОМР, СЪГЛАСНО РЕГЛАМЕНТ 1303/2013 Г.</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4428445"/>
          </a:xfrm>
        </p:spPr>
        <p:txBody>
          <a:bodyPr>
            <a:normAutofit fontScale="62500" lnSpcReduction="20000"/>
          </a:bodyPr>
          <a:lstStyle/>
          <a:p>
            <a:pPr marL="514350" indent="-514350">
              <a:spcBef>
                <a:spcPts val="0"/>
              </a:spcBef>
              <a:spcAft>
                <a:spcPts val="1200"/>
              </a:spcAft>
              <a:buFont typeface="+mj-lt"/>
              <a:buAutoNum type="arabicPeriod"/>
            </a:pPr>
            <a:r>
              <a:rPr lang="ru-RU" sz="3000" dirty="0" smtClean="0"/>
              <a:t>Определяне </a:t>
            </a:r>
            <a:r>
              <a:rPr lang="ru-RU" sz="3000" dirty="0"/>
              <a:t>на района и населението, обхванати от стратегията;</a:t>
            </a:r>
          </a:p>
          <a:p>
            <a:pPr marL="514350" indent="-514350">
              <a:spcBef>
                <a:spcPts val="0"/>
              </a:spcBef>
              <a:spcAft>
                <a:spcPts val="1200"/>
              </a:spcAft>
              <a:buFont typeface="+mj-lt"/>
              <a:buAutoNum type="arabicPeriod"/>
            </a:pPr>
            <a:r>
              <a:rPr lang="ru-RU" sz="3000" dirty="0" smtClean="0"/>
              <a:t>Анализ </a:t>
            </a:r>
            <a:r>
              <a:rPr lang="ru-RU" sz="3000" dirty="0"/>
              <a:t>на нуждите и потенциала за развитие на района, вкл. анализ на силните и слабите страни, възможностите и заплахите;</a:t>
            </a:r>
          </a:p>
          <a:p>
            <a:pPr marL="514350" indent="-514350">
              <a:spcBef>
                <a:spcPts val="0"/>
              </a:spcBef>
              <a:spcAft>
                <a:spcPts val="1200"/>
              </a:spcAft>
              <a:buFont typeface="+mj-lt"/>
              <a:buAutoNum type="arabicPeriod"/>
            </a:pPr>
            <a:r>
              <a:rPr lang="ru-RU" sz="3000" dirty="0" smtClean="0"/>
              <a:t>Описание </a:t>
            </a:r>
            <a:r>
              <a:rPr lang="ru-RU" sz="3000" dirty="0"/>
              <a:t>на стратегията и нейните цели, описание на интегрирания и иновативните характеристики на стратегията и йерархията на целите, вкл. цели за крайните продукти и резултати;</a:t>
            </a:r>
          </a:p>
          <a:p>
            <a:pPr marL="514350" indent="-514350">
              <a:spcBef>
                <a:spcPts val="0"/>
              </a:spcBef>
              <a:spcAft>
                <a:spcPts val="1200"/>
              </a:spcAft>
              <a:buFont typeface="+mj-lt"/>
              <a:buAutoNum type="arabicPeriod"/>
            </a:pPr>
            <a:r>
              <a:rPr lang="ru-RU" sz="3000" dirty="0" smtClean="0"/>
              <a:t>Описание </a:t>
            </a:r>
            <a:r>
              <a:rPr lang="ru-RU" sz="3000" dirty="0"/>
              <a:t>на процеса на участие в общността в разработването на стратегията;</a:t>
            </a:r>
          </a:p>
          <a:p>
            <a:pPr marL="514350" indent="-514350">
              <a:spcBef>
                <a:spcPts val="0"/>
              </a:spcBef>
              <a:spcAft>
                <a:spcPts val="1200"/>
              </a:spcAft>
              <a:buFont typeface="+mj-lt"/>
              <a:buAutoNum type="arabicPeriod"/>
            </a:pPr>
            <a:r>
              <a:rPr lang="ru-RU" sz="3000" dirty="0" smtClean="0"/>
              <a:t>План </a:t>
            </a:r>
            <a:r>
              <a:rPr lang="ru-RU" sz="3000" dirty="0"/>
              <a:t>за действие, който показва как целите ще бъдат превърнати в резултати;</a:t>
            </a:r>
          </a:p>
          <a:p>
            <a:pPr marL="514350" indent="-514350">
              <a:spcBef>
                <a:spcPts val="0"/>
              </a:spcBef>
              <a:spcAft>
                <a:spcPts val="1200"/>
              </a:spcAft>
              <a:buFont typeface="+mj-lt"/>
              <a:buAutoNum type="arabicPeriod"/>
            </a:pPr>
            <a:r>
              <a:rPr lang="ru-RU" sz="3000" dirty="0" smtClean="0"/>
              <a:t>Описание </a:t>
            </a:r>
            <a:r>
              <a:rPr lang="ru-RU" sz="3000" dirty="0"/>
              <a:t>на уредбата за управлението и мониторинга на стратегията, която показва капацитета на МИГ да изпълни стратегията;</a:t>
            </a:r>
          </a:p>
          <a:p>
            <a:pPr marL="514350" indent="-514350">
              <a:spcBef>
                <a:spcPts val="0"/>
              </a:spcBef>
              <a:spcAft>
                <a:spcPts val="1200"/>
              </a:spcAft>
              <a:buFont typeface="+mj-lt"/>
              <a:buAutoNum type="arabicPeriod"/>
            </a:pPr>
            <a:r>
              <a:rPr lang="ru-RU" sz="3000" dirty="0" smtClean="0"/>
              <a:t>Финансов </a:t>
            </a:r>
            <a:r>
              <a:rPr lang="ru-RU" sz="3000" dirty="0"/>
              <a:t>план на стратегията, вкл. планираното разпределение на средства от всеки от съответните </a:t>
            </a:r>
            <a:r>
              <a:rPr lang="ru-RU" sz="3000" dirty="0" smtClean="0"/>
              <a:t>ЕСИФ.</a:t>
            </a:r>
            <a:endParaRPr lang="ru-RU" sz="3000" dirty="0"/>
          </a:p>
          <a:p>
            <a:endParaRPr lang="en-US" dirty="0" smtClean="0"/>
          </a:p>
          <a:p>
            <a:endParaRPr lang="en-US" dirty="0"/>
          </a:p>
        </p:txBody>
      </p:sp>
    </p:spTree>
    <p:extLst>
      <p:ext uri="{BB962C8B-B14F-4D97-AF65-F5344CB8AC3E}">
        <p14:creationId xmlns:p14="http://schemas.microsoft.com/office/powerpoint/2010/main" xmlns="" val="40044589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a:bodyPr>
          <a:lstStyle/>
          <a:p>
            <a:r>
              <a:rPr lang="bg-BG" b="1" dirty="0" smtClean="0">
                <a:effectLst>
                  <a:outerShdw blurRad="38100" dist="38100" dir="2700000" algn="tl">
                    <a:srgbClr val="000000">
                      <a:alpha val="43137"/>
                    </a:srgbClr>
                  </a:outerShdw>
                </a:effectLst>
              </a:rPr>
              <a:t>ДОПУСТИМИ РАЗХОДИ</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291130"/>
            <a:ext cx="8246070" cy="4886560"/>
          </a:xfrm>
        </p:spPr>
        <p:txBody>
          <a:bodyPr>
            <a:normAutofit fontScale="85000" lnSpcReduction="20000"/>
          </a:bodyPr>
          <a:lstStyle/>
          <a:p>
            <a:pPr>
              <a:spcBef>
                <a:spcPts val="0"/>
              </a:spcBef>
              <a:spcAft>
                <a:spcPts val="1200"/>
              </a:spcAft>
            </a:pPr>
            <a:r>
              <a:rPr lang="bg-BG" dirty="0" smtClean="0"/>
              <a:t>Разходи за СМР.</a:t>
            </a:r>
          </a:p>
          <a:p>
            <a:pPr>
              <a:spcBef>
                <a:spcPts val="0"/>
              </a:spcBef>
              <a:spcAft>
                <a:spcPts val="1200"/>
              </a:spcAft>
            </a:pPr>
            <a:r>
              <a:rPr lang="bg-BG" dirty="0" smtClean="0"/>
              <a:t>Разходи за материални активи.</a:t>
            </a:r>
          </a:p>
          <a:p>
            <a:pPr>
              <a:spcBef>
                <a:spcPts val="0"/>
              </a:spcBef>
              <a:spcAft>
                <a:spcPts val="1200"/>
              </a:spcAft>
            </a:pPr>
            <a:r>
              <a:rPr lang="bg-BG" dirty="0" smtClean="0"/>
              <a:t>Разходи за нематериални активи.</a:t>
            </a:r>
          </a:p>
          <a:p>
            <a:pPr>
              <a:spcBef>
                <a:spcPts val="0"/>
              </a:spcBef>
              <a:spcAft>
                <a:spcPts val="1200"/>
              </a:spcAft>
            </a:pPr>
            <a:r>
              <a:rPr lang="bg-BG" dirty="0" smtClean="0"/>
              <a:t>Разходи за услуги.</a:t>
            </a:r>
          </a:p>
          <a:p>
            <a:pPr>
              <a:spcBef>
                <a:spcPts val="0"/>
              </a:spcBef>
              <a:spcAft>
                <a:spcPts val="1200"/>
              </a:spcAft>
            </a:pPr>
            <a:r>
              <a:rPr lang="bg-BG" dirty="0" smtClean="0"/>
              <a:t>Разходи за такси.</a:t>
            </a:r>
          </a:p>
          <a:p>
            <a:pPr>
              <a:spcBef>
                <a:spcPts val="0"/>
              </a:spcBef>
              <a:spcAft>
                <a:spcPts val="1200"/>
              </a:spcAft>
            </a:pPr>
            <a:r>
              <a:rPr lang="bg-BG" dirty="0" smtClean="0"/>
              <a:t>Разходи за материали.</a:t>
            </a:r>
          </a:p>
          <a:p>
            <a:pPr>
              <a:spcBef>
                <a:spcPts val="0"/>
              </a:spcBef>
              <a:spcAft>
                <a:spcPts val="1200"/>
              </a:spcAft>
            </a:pPr>
            <a:r>
              <a:rPr lang="bg-BG" dirty="0" smtClean="0"/>
              <a:t>Разходи за персонал.</a:t>
            </a:r>
          </a:p>
          <a:p>
            <a:pPr>
              <a:spcBef>
                <a:spcPts val="0"/>
              </a:spcBef>
              <a:spcAft>
                <a:spcPts val="1200"/>
              </a:spcAft>
            </a:pPr>
            <a:r>
              <a:rPr lang="bg-BG" dirty="0" smtClean="0"/>
              <a:t>Разходи за провеждане и участие в мероприятия.</a:t>
            </a:r>
          </a:p>
          <a:p>
            <a:pPr>
              <a:spcBef>
                <a:spcPts val="0"/>
              </a:spcBef>
              <a:spcAft>
                <a:spcPts val="1200"/>
              </a:spcAft>
            </a:pPr>
            <a:r>
              <a:rPr lang="bg-BG" dirty="0" smtClean="0"/>
              <a:t>Непреки разходи.</a:t>
            </a:r>
          </a:p>
          <a:p>
            <a:pPr>
              <a:spcBef>
                <a:spcPts val="0"/>
              </a:spcBef>
              <a:spcAft>
                <a:spcPts val="1200"/>
              </a:spcAft>
            </a:pPr>
            <a:r>
              <a:rPr lang="bg-BG" dirty="0" smtClean="0"/>
              <a:t>Невъзстановим ДДС.</a:t>
            </a:r>
          </a:p>
          <a:p>
            <a:pPr>
              <a:spcBef>
                <a:spcPts val="0"/>
              </a:spcBef>
              <a:spcAft>
                <a:spcPts val="1200"/>
              </a:spcAft>
            </a:pPr>
            <a:r>
              <a:rPr lang="bg-BG" dirty="0" smtClean="0"/>
              <a:t>Недопустими разходи.</a:t>
            </a:r>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596540"/>
            <a:ext cx="8246070" cy="2290575"/>
          </a:xfrm>
        </p:spPr>
        <p:txBody>
          <a:bodyPr>
            <a:normAutofit fontScale="90000"/>
          </a:bodyPr>
          <a:lstStyle/>
          <a:p>
            <a:pPr algn="ctr"/>
            <a:r>
              <a:rPr lang="bg-BG" b="1" cap="all" dirty="0" smtClean="0">
                <a:effectLst>
                  <a:outerShdw blurRad="38100" dist="38100" dir="2700000" algn="tl">
                    <a:srgbClr val="000000">
                      <a:alpha val="43137"/>
                    </a:srgbClr>
                  </a:outerShdw>
                </a:effectLst>
              </a:rPr>
              <a:t>Прилагане на подхода ВОДЕНО ОТ ОБЩНОСТТА местно развитие на територията на МИГ “струма” в рамките на оперативна програма “РАЗВИТИЕ НА ЧОВЕШКИТЕ РЕСУРСИ” 2014 - 2020</a:t>
            </a:r>
            <a:endParaRPr lang="bg-BG" b="1" cap="all"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ДОПУСТИМИ МЕРКИ ЗА ПРОЕКТИ, ФИНАНСИРАНИ ОТ ОПРЧР</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191970"/>
          </a:xfrm>
        </p:spPr>
        <p:txBody>
          <a:bodyPr>
            <a:normAutofit fontScale="47500" lnSpcReduction="20000"/>
          </a:bodyPr>
          <a:lstStyle/>
          <a:p>
            <a:pPr>
              <a:spcBef>
                <a:spcPts val="0"/>
              </a:spcBef>
              <a:spcAft>
                <a:spcPts val="1200"/>
              </a:spcAft>
            </a:pPr>
            <a:r>
              <a:rPr lang="bg-BG" b="1" dirty="0" smtClean="0"/>
              <a:t>Приоритетна област 1: </a:t>
            </a:r>
            <a:r>
              <a:rPr lang="bg-BG" dirty="0" smtClean="0"/>
              <a:t>Подобряване достъпа до заетост и качеството на работните места.</a:t>
            </a:r>
          </a:p>
          <a:p>
            <a:pPr lvl="1" algn="just">
              <a:spcBef>
                <a:spcPts val="0"/>
              </a:spcBef>
              <a:spcAft>
                <a:spcPts val="1200"/>
              </a:spcAft>
            </a:pPr>
            <a:r>
              <a:rPr lang="bg-BG" b="1" i="1" dirty="0" smtClean="0"/>
              <a:t>Инвестиционен приоритет 1: </a:t>
            </a:r>
            <a:r>
              <a:rPr lang="bg-BG" dirty="0" smtClean="0"/>
              <a:t>Достъп до заетост на икономически не активни и безработни лица.</a:t>
            </a:r>
          </a:p>
          <a:p>
            <a:pPr lvl="1" algn="just">
              <a:spcBef>
                <a:spcPts val="0"/>
              </a:spcBef>
              <a:spcAft>
                <a:spcPts val="1200"/>
              </a:spcAft>
            </a:pPr>
            <a:r>
              <a:rPr lang="bg-BG" b="1" i="1" dirty="0" smtClean="0"/>
              <a:t>Инвестиционен приоритет 3: </a:t>
            </a:r>
            <a:r>
              <a:rPr lang="bg-BG" dirty="0" smtClean="0"/>
              <a:t>Насърчаване и подпомагане на младежката заетост.</a:t>
            </a:r>
          </a:p>
          <a:p>
            <a:pPr lvl="1" algn="just">
              <a:spcBef>
                <a:spcPts val="0"/>
              </a:spcBef>
              <a:spcAft>
                <a:spcPts val="1200"/>
              </a:spcAft>
            </a:pPr>
            <a:r>
              <a:rPr lang="bg-BG" dirty="0" smtClean="0">
                <a:solidFill>
                  <a:srgbClr val="FF0000"/>
                </a:solidFill>
              </a:rPr>
              <a:t>5</a:t>
            </a:r>
          </a:p>
          <a:p>
            <a:pPr lvl="1" algn="just">
              <a:spcBef>
                <a:spcPts val="0"/>
              </a:spcBef>
              <a:spcAft>
                <a:spcPts val="1200"/>
              </a:spcAft>
            </a:pPr>
            <a:r>
              <a:rPr lang="bg-BG" b="1" i="1" dirty="0" smtClean="0"/>
              <a:t>Инвестиционен приоритет 6: </a:t>
            </a:r>
            <a:r>
              <a:rPr lang="bg-BG" dirty="0" smtClean="0"/>
              <a:t>Повече възможности за учене през целия живот.</a:t>
            </a:r>
          </a:p>
          <a:p>
            <a:pPr lvl="1" algn="just">
              <a:spcBef>
                <a:spcPts val="0"/>
              </a:spcBef>
              <a:spcAft>
                <a:spcPts val="1200"/>
              </a:spcAft>
            </a:pPr>
            <a:r>
              <a:rPr lang="bg-BG" b="1" i="1" dirty="0" smtClean="0"/>
              <a:t>Инвестиционен приоритет 7: </a:t>
            </a:r>
            <a:r>
              <a:rPr lang="bg-BG" dirty="0" smtClean="0"/>
              <a:t>Приспособяване на работниците , предприятията и предприемачите към промоните.</a:t>
            </a:r>
          </a:p>
          <a:p>
            <a:pPr>
              <a:spcBef>
                <a:spcPts val="0"/>
              </a:spcBef>
              <a:spcAft>
                <a:spcPts val="1200"/>
              </a:spcAft>
            </a:pPr>
            <a:endParaRPr lang="bg-BG" b="1" dirty="0" smtClean="0"/>
          </a:p>
          <a:p>
            <a:pPr>
              <a:spcBef>
                <a:spcPts val="0"/>
              </a:spcBef>
              <a:spcAft>
                <a:spcPts val="1200"/>
              </a:spcAft>
            </a:pPr>
            <a:r>
              <a:rPr lang="bg-BG" b="1" dirty="0" smtClean="0"/>
              <a:t>Приоритетна област 2: </a:t>
            </a:r>
            <a:r>
              <a:rPr lang="bg-BG" dirty="0" smtClean="0"/>
              <a:t>Намаляване на бедността и насърчаване на социалното включване включване.</a:t>
            </a:r>
          </a:p>
          <a:p>
            <a:pPr lvl="1">
              <a:spcBef>
                <a:spcPts val="0"/>
              </a:spcBef>
              <a:spcAft>
                <a:spcPts val="1200"/>
              </a:spcAft>
            </a:pPr>
            <a:r>
              <a:rPr lang="bg-BG" b="1" i="1" dirty="0" smtClean="0"/>
              <a:t>Инвестиционен приоритет 1: </a:t>
            </a:r>
            <a:r>
              <a:rPr lang="bg-BG" dirty="0" smtClean="0"/>
              <a:t>Интеграция на маргинализираните  общности, в т.ч. роми, мигранти и др.</a:t>
            </a:r>
          </a:p>
          <a:p>
            <a:pPr lvl="1">
              <a:spcBef>
                <a:spcPts val="0"/>
              </a:spcBef>
              <a:spcAft>
                <a:spcPts val="1200"/>
              </a:spcAft>
            </a:pPr>
            <a:r>
              <a:rPr lang="bg-BG" b="1" i="1" dirty="0" smtClean="0"/>
              <a:t>Инвестиционен приоритет 2: </a:t>
            </a:r>
            <a:r>
              <a:rPr lang="bg-BG" dirty="0" smtClean="0"/>
              <a:t>Активно включване на най-отдалечените  от пазара на труда, подкрепа за семейства с деца.</a:t>
            </a:r>
          </a:p>
          <a:p>
            <a:pPr lvl="1">
              <a:spcBef>
                <a:spcPts val="0"/>
              </a:spcBef>
              <a:spcAft>
                <a:spcPts val="1200"/>
              </a:spcAft>
            </a:pPr>
            <a:r>
              <a:rPr lang="bg-BG" b="1" i="1" dirty="0" smtClean="0"/>
              <a:t>Инвестиционен приоритет 3: </a:t>
            </a:r>
            <a:r>
              <a:rPr lang="bg-BG" dirty="0" smtClean="0"/>
              <a:t>По-добър достъп до устойчиви услуги на достъпни цени, вкл. здрани и социални – интегриран подход.</a:t>
            </a:r>
          </a:p>
          <a:p>
            <a:pPr lvl="1">
              <a:spcBef>
                <a:spcPts val="0"/>
              </a:spcBef>
              <a:spcAft>
                <a:spcPts val="1200"/>
              </a:spcAft>
            </a:pPr>
            <a:r>
              <a:rPr lang="bg-BG" b="1" i="1" dirty="0" smtClean="0"/>
              <a:t>Инвестиционен приоритет 4:</a:t>
            </a:r>
            <a:r>
              <a:rPr lang="bg-BG" dirty="0" smtClean="0"/>
              <a:t> Развитие на социалната икономика и подкрепа за социалните предприятия.</a:t>
            </a:r>
          </a:p>
          <a:p>
            <a:pPr>
              <a:spcBef>
                <a:spcPts val="0"/>
              </a:spcBef>
              <a:spcAft>
                <a:spcPts val="1200"/>
              </a:spcAft>
            </a:pPr>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Autofit/>
          </a:bodyPr>
          <a:lstStyle/>
          <a:p>
            <a:r>
              <a:rPr lang="bg-BG" sz="2800" b="1" cap="all" dirty="0" smtClean="0">
                <a:effectLst>
                  <a:outerShdw blurRad="38100" dist="38100" dir="2700000" algn="tl">
                    <a:srgbClr val="000000">
                      <a:alpha val="43137"/>
                    </a:srgbClr>
                  </a:outerShdw>
                </a:effectLst>
              </a:rPr>
              <a:t>Приоритетна област 1: Подобряване достъпа до заетост и качеството на работните места</a:t>
            </a:r>
            <a:endParaRPr lang="en-US" sz="2800" b="1" cap="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039265"/>
          </a:xfrm>
        </p:spPr>
        <p:txBody>
          <a:bodyPr>
            <a:normAutofit fontScale="77500" lnSpcReduction="20000"/>
          </a:bodyPr>
          <a:lstStyle/>
          <a:p>
            <a:pPr>
              <a:spcBef>
                <a:spcPts val="0"/>
              </a:spcBef>
              <a:spcAft>
                <a:spcPts val="1200"/>
              </a:spcAft>
            </a:pPr>
            <a:r>
              <a:rPr lang="bg-BG" b="1" dirty="0" smtClean="0"/>
              <a:t>ИП 1:</a:t>
            </a:r>
            <a:r>
              <a:rPr lang="bg-BG" dirty="0" smtClean="0"/>
              <a:t> Носочен е към заетост за безработни (вкл. трайно безработните) и неактивни лица: </a:t>
            </a:r>
          </a:p>
          <a:p>
            <a:pPr lvl="1">
              <a:spcBef>
                <a:spcPts val="0"/>
              </a:spcBef>
              <a:spcAft>
                <a:spcPts val="1200"/>
              </a:spcAft>
            </a:pPr>
            <a:r>
              <a:rPr lang="bg-BG" dirty="0" smtClean="0"/>
              <a:t>от 30 до 54 г.;</a:t>
            </a:r>
          </a:p>
          <a:p>
            <a:pPr lvl="1">
              <a:spcBef>
                <a:spcPts val="0"/>
              </a:spcBef>
              <a:spcAft>
                <a:spcPts val="1200"/>
              </a:spcAft>
            </a:pPr>
            <a:r>
              <a:rPr lang="bg-BG" dirty="0" smtClean="0"/>
              <a:t>с ниско образование от 30 до 54 г.;</a:t>
            </a:r>
          </a:p>
          <a:p>
            <a:pPr lvl="1">
              <a:spcBef>
                <a:spcPts val="0"/>
              </a:spcBef>
              <a:spcAft>
                <a:spcPts val="1200"/>
              </a:spcAft>
            </a:pPr>
            <a:r>
              <a:rPr lang="bg-BG" dirty="0" smtClean="0"/>
              <a:t>над 54 г. </a:t>
            </a:r>
          </a:p>
          <a:p>
            <a:pPr>
              <a:spcBef>
                <a:spcPts val="0"/>
              </a:spcBef>
              <a:spcAft>
                <a:spcPts val="1200"/>
              </a:spcAft>
            </a:pPr>
            <a:r>
              <a:rPr lang="bg-BG" b="1" dirty="0" smtClean="0"/>
              <a:t>ИП 3</a:t>
            </a:r>
            <a:r>
              <a:rPr lang="bg-BG" dirty="0" smtClean="0"/>
              <a:t>: Насочен е към заетост за безработни и неактивни млади хора (особено неангажираните с образование, заетост или обучение), вкл. младежи изложени на риск от социално изключване и такива от маргинализирани общности,</a:t>
            </a:r>
          </a:p>
          <a:p>
            <a:pPr lvl="1">
              <a:spcBef>
                <a:spcPts val="0"/>
              </a:spcBef>
              <a:spcAft>
                <a:spcPts val="1200"/>
              </a:spcAft>
            </a:pPr>
            <a:r>
              <a:rPr lang="bg-BG" dirty="0" smtClean="0"/>
              <a:t>икономически неактивни без образование и извън обучение;</a:t>
            </a:r>
          </a:p>
          <a:p>
            <a:pPr lvl="1">
              <a:spcBef>
                <a:spcPts val="0"/>
              </a:spcBef>
              <a:spcAft>
                <a:spcPts val="1200"/>
              </a:spcAft>
            </a:pPr>
            <a:r>
              <a:rPr lang="bg-BG" dirty="0" smtClean="0"/>
              <a:t>безработни с основно и по-ниско образование;</a:t>
            </a:r>
          </a:p>
          <a:p>
            <a:pPr lvl="1">
              <a:spcBef>
                <a:spcPts val="0"/>
              </a:spcBef>
              <a:spcAft>
                <a:spcPts val="1200"/>
              </a:spcAft>
            </a:pPr>
            <a:r>
              <a:rPr lang="bg-BG" dirty="0" smtClean="0"/>
              <a:t>безработни със завършено средно или висше образование.</a:t>
            </a:r>
          </a:p>
          <a:p>
            <a:pPr>
              <a:spcBef>
                <a:spcPts val="0"/>
              </a:spcBef>
              <a:spcAft>
                <a:spcPts val="1200"/>
              </a:spcAft>
            </a:pPr>
            <a:endParaRPr lang="bg-BG" dirty="0" smtClean="0"/>
          </a:p>
          <a:p>
            <a:pPr>
              <a:spcBef>
                <a:spcPts val="0"/>
              </a:spcBef>
              <a:spcAft>
                <a:spcPts val="1200"/>
              </a:spcAft>
            </a:pPr>
            <a:endParaRPr lang="bg-BG" dirty="0" smtClean="0"/>
          </a:p>
          <a:p>
            <a:pPr>
              <a:spcBef>
                <a:spcPts val="0"/>
              </a:spcBef>
              <a:spcAft>
                <a:spcPts val="1200"/>
              </a:spcAft>
            </a:pPr>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Autofit/>
          </a:bodyPr>
          <a:lstStyle/>
          <a:p>
            <a:r>
              <a:rPr lang="bg-BG" sz="2800" b="1" cap="all" dirty="0" smtClean="0">
                <a:effectLst>
                  <a:outerShdw blurRad="38100" dist="38100" dir="2700000" algn="tl">
                    <a:srgbClr val="000000">
                      <a:alpha val="43137"/>
                    </a:srgbClr>
                  </a:outerShdw>
                </a:effectLst>
              </a:rPr>
              <a:t>Приоритетна област 1: Подобряване достъпа до заетост и качеството на работните места</a:t>
            </a:r>
            <a:endParaRPr lang="en-US" sz="2800" b="1" cap="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039265"/>
          </a:xfrm>
        </p:spPr>
        <p:txBody>
          <a:bodyPr>
            <a:normAutofit fontScale="77500" lnSpcReduction="20000"/>
          </a:bodyPr>
          <a:lstStyle/>
          <a:p>
            <a:pPr>
              <a:spcBef>
                <a:spcPts val="0"/>
              </a:spcBef>
              <a:spcAft>
                <a:spcPts val="1200"/>
              </a:spcAft>
            </a:pPr>
            <a:r>
              <a:rPr lang="bg-BG" b="1" dirty="0" smtClean="0"/>
              <a:t>Примерни дейности по ИП 1 и ИП 3: </a:t>
            </a:r>
          </a:p>
          <a:p>
            <a:pPr lvl="1">
              <a:spcBef>
                <a:spcPts val="0"/>
              </a:spcBef>
              <a:spcAft>
                <a:spcPts val="1200"/>
              </a:spcAft>
            </a:pPr>
            <a:r>
              <a:rPr lang="bg-BG" dirty="0" smtClean="0"/>
              <a:t>Активиране на неактивни младежи до 29 г. вкл.;</a:t>
            </a:r>
          </a:p>
          <a:p>
            <a:pPr lvl="1">
              <a:spcBef>
                <a:spcPts val="0"/>
              </a:spcBef>
              <a:spcAft>
                <a:spcPts val="1200"/>
              </a:spcAft>
            </a:pPr>
            <a:r>
              <a:rPr lang="bg-BG" dirty="0" smtClean="0"/>
              <a:t>Посреднически услуги на пазара на труда; трудови борси;</a:t>
            </a:r>
          </a:p>
          <a:p>
            <a:pPr lvl="1">
              <a:spcBef>
                <a:spcPts val="0"/>
              </a:spcBef>
              <a:spcAft>
                <a:spcPts val="1200"/>
              </a:spcAft>
            </a:pPr>
            <a:r>
              <a:rPr lang="bg-BG" dirty="0" smtClean="0"/>
              <a:t>Професионално информиране и консултиране; психологическо подпомагане;</a:t>
            </a:r>
          </a:p>
          <a:p>
            <a:pPr lvl="1">
              <a:spcBef>
                <a:spcPts val="0"/>
              </a:spcBef>
              <a:spcAft>
                <a:spcPts val="1200"/>
              </a:spcAft>
            </a:pPr>
            <a:r>
              <a:rPr lang="bg-BG" dirty="0" smtClean="0"/>
              <a:t>Обучения – мотивационно за професионална квалификация;</a:t>
            </a:r>
          </a:p>
          <a:p>
            <a:pPr lvl="1">
              <a:spcBef>
                <a:spcPts val="0"/>
              </a:spcBef>
              <a:spcAft>
                <a:spcPts val="1200"/>
              </a:spcAft>
            </a:pPr>
            <a:r>
              <a:rPr lang="bg-BG" dirty="0" smtClean="0"/>
              <a:t>Осогуряване на заетост, обучения по време на работа (чиракуване) и стажуване; стимули за работодателите, вкл. субсидии;</a:t>
            </a:r>
          </a:p>
          <a:p>
            <a:pPr lvl="1">
              <a:spcBef>
                <a:spcPts val="0"/>
              </a:spcBef>
              <a:spcAft>
                <a:spcPts val="1200"/>
              </a:spcAft>
            </a:pPr>
            <a:r>
              <a:rPr lang="bg-BG" dirty="0" smtClean="0"/>
              <a:t>Субсидии за мобилност с цел работа и др. </a:t>
            </a:r>
          </a:p>
          <a:p>
            <a:pPr lvl="1">
              <a:spcBef>
                <a:spcPts val="0"/>
              </a:spcBef>
              <a:spcAft>
                <a:spcPts val="1200"/>
              </a:spcAft>
              <a:buNone/>
            </a:pPr>
            <a:endParaRPr lang="bg-BG" dirty="0" smtClean="0"/>
          </a:p>
          <a:p>
            <a:pPr>
              <a:spcBef>
                <a:spcPts val="0"/>
              </a:spcBef>
              <a:spcAft>
                <a:spcPts val="1200"/>
              </a:spcAft>
            </a:pPr>
            <a:r>
              <a:rPr lang="bg-BG" b="1" dirty="0" smtClean="0"/>
              <a:t>Бенефициенти: </a:t>
            </a:r>
            <a:r>
              <a:rPr lang="bg-BG" dirty="0" smtClean="0"/>
              <a:t>Работодатели, местни власти, ЦПО, ЦИПО, трудови посредници.</a:t>
            </a:r>
          </a:p>
          <a:p>
            <a:pPr>
              <a:spcBef>
                <a:spcPts val="0"/>
              </a:spcBef>
              <a:spcAft>
                <a:spcPts val="1200"/>
              </a:spcAft>
            </a:pPr>
            <a:endParaRPr lang="bg-BG" dirty="0" smtClean="0"/>
          </a:p>
          <a:p>
            <a:pPr>
              <a:spcBef>
                <a:spcPts val="0"/>
              </a:spcBef>
              <a:spcAft>
                <a:spcPts val="1200"/>
              </a:spcAft>
            </a:pPr>
            <a:endParaRPr lang="bg-BG" dirty="0" smtClean="0"/>
          </a:p>
          <a:p>
            <a:pPr>
              <a:spcBef>
                <a:spcPts val="0"/>
              </a:spcBef>
              <a:spcAft>
                <a:spcPts val="1200"/>
              </a:spcAft>
            </a:pPr>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Autofit/>
          </a:bodyPr>
          <a:lstStyle/>
          <a:p>
            <a:r>
              <a:rPr lang="bg-BG" sz="2800" b="1" cap="all" dirty="0" smtClean="0">
                <a:effectLst>
                  <a:outerShdw blurRad="38100" dist="38100" dir="2700000" algn="tl">
                    <a:srgbClr val="000000">
                      <a:alpha val="43137"/>
                    </a:srgbClr>
                  </a:outerShdw>
                </a:effectLst>
              </a:rPr>
              <a:t>Приоритетна област 1: Подобряване достъпа до заетост и качеството на работните места</a:t>
            </a:r>
            <a:endParaRPr lang="en-US" sz="2800" b="1" cap="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039265"/>
          </a:xfrm>
        </p:spPr>
        <p:txBody>
          <a:bodyPr>
            <a:normAutofit fontScale="85000" lnSpcReduction="20000"/>
          </a:bodyPr>
          <a:lstStyle/>
          <a:p>
            <a:pPr>
              <a:spcBef>
                <a:spcPts val="0"/>
              </a:spcBef>
              <a:spcAft>
                <a:spcPts val="1200"/>
              </a:spcAft>
            </a:pPr>
            <a:r>
              <a:rPr lang="bg-BG" b="1" dirty="0" smtClean="0"/>
              <a:t>ИП 5:</a:t>
            </a:r>
            <a:r>
              <a:rPr lang="bg-BG" dirty="0" smtClean="0"/>
              <a:t> </a:t>
            </a:r>
            <a:r>
              <a:rPr lang="bg-BG" dirty="0" smtClean="0">
                <a:solidFill>
                  <a:srgbClr val="FF0000"/>
                </a:solidFill>
              </a:rPr>
              <a:t>Насочен към подобряване на равния достъп до възможности за учене през целия живот за всички възрастови групи</a:t>
            </a:r>
          </a:p>
          <a:p>
            <a:pPr lvl="1">
              <a:spcBef>
                <a:spcPts val="0"/>
              </a:spcBef>
              <a:spcAft>
                <a:spcPts val="1200"/>
              </a:spcAft>
            </a:pPr>
            <a:r>
              <a:rPr lang="bg-BG" dirty="0" smtClean="0">
                <a:solidFill>
                  <a:srgbClr val="FF0000"/>
                </a:solidFill>
              </a:rPr>
              <a:t>Заети лица над 54 г., квалификация и компетентности;</a:t>
            </a:r>
          </a:p>
          <a:p>
            <a:pPr lvl="1">
              <a:spcBef>
                <a:spcPts val="0"/>
              </a:spcBef>
              <a:spcAft>
                <a:spcPts val="1200"/>
              </a:spcAft>
            </a:pPr>
            <a:r>
              <a:rPr lang="bg-BG" dirty="0" smtClean="0">
                <a:solidFill>
                  <a:srgbClr val="FF0000"/>
                </a:solidFill>
              </a:rPr>
              <a:t>Заети лица със средно и по-ниско образование, за нови знания и умения;</a:t>
            </a:r>
          </a:p>
          <a:p>
            <a:pPr lvl="1">
              <a:spcBef>
                <a:spcPts val="0"/>
              </a:spcBef>
              <a:spcAft>
                <a:spcPts val="1200"/>
              </a:spcAft>
            </a:pPr>
            <a:r>
              <a:rPr lang="bg-BG" dirty="0" smtClean="0">
                <a:solidFill>
                  <a:srgbClr val="FF0000"/>
                </a:solidFill>
              </a:rPr>
              <a:t>Заети лица работещи в приоритетни сектори.</a:t>
            </a:r>
          </a:p>
          <a:p>
            <a:pPr>
              <a:spcBef>
                <a:spcPts val="0"/>
              </a:spcBef>
              <a:spcAft>
                <a:spcPts val="1200"/>
              </a:spcAft>
            </a:pPr>
            <a:r>
              <a:rPr lang="bg-BG" b="1" dirty="0" smtClean="0">
                <a:solidFill>
                  <a:srgbClr val="FF0000"/>
                </a:solidFill>
              </a:rPr>
              <a:t>Примерни дейности: </a:t>
            </a:r>
            <a:r>
              <a:rPr lang="bg-BG" dirty="0" smtClean="0">
                <a:solidFill>
                  <a:srgbClr val="FF0000"/>
                </a:solidFill>
              </a:rPr>
              <a:t>Обучения с цел по-добра квалификация; Осигуряване на достъп до иновативни форми за учене през целия живот; Разработване и внедряване в предприятията на системи за обучение на заети; Въвеждане в предприятията на обучителни методи и програми , основани на практиката.</a:t>
            </a:r>
          </a:p>
          <a:p>
            <a:pPr>
              <a:spcBef>
                <a:spcPts val="0"/>
              </a:spcBef>
              <a:spcAft>
                <a:spcPts val="1200"/>
              </a:spcAft>
            </a:pPr>
            <a:r>
              <a:rPr lang="bg-BG" b="1" dirty="0" smtClean="0">
                <a:solidFill>
                  <a:srgbClr val="FF0000"/>
                </a:solidFill>
              </a:rPr>
              <a:t>Бенефициенти: </a:t>
            </a:r>
            <a:r>
              <a:rPr lang="bg-BG" dirty="0" smtClean="0">
                <a:solidFill>
                  <a:srgbClr val="FF0000"/>
                </a:solidFill>
              </a:rPr>
              <a:t>Работодатели, ЦПО и др.</a:t>
            </a:r>
            <a:endParaRPr lang="en-US" dirty="0">
              <a:solidFill>
                <a:srgbClr val="FF0000"/>
              </a:solidFill>
            </a:endParaRPr>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Autofit/>
          </a:bodyPr>
          <a:lstStyle/>
          <a:p>
            <a:r>
              <a:rPr lang="bg-BG" sz="2800" b="1" cap="all" dirty="0" smtClean="0">
                <a:effectLst>
                  <a:outerShdw blurRad="38100" dist="38100" dir="2700000" algn="tl">
                    <a:srgbClr val="000000">
                      <a:alpha val="43137"/>
                    </a:srgbClr>
                  </a:outerShdw>
                </a:effectLst>
              </a:rPr>
              <a:t>Приоритетна област 1: Подобряване достъпа до заетост и качеството на работните места</a:t>
            </a:r>
            <a:endParaRPr lang="en-US" sz="2800" b="1" cap="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039265"/>
          </a:xfrm>
        </p:spPr>
        <p:txBody>
          <a:bodyPr>
            <a:normAutofit fontScale="85000" lnSpcReduction="20000"/>
          </a:bodyPr>
          <a:lstStyle/>
          <a:p>
            <a:pPr>
              <a:spcBef>
                <a:spcPts val="0"/>
              </a:spcBef>
              <a:spcAft>
                <a:spcPts val="1200"/>
              </a:spcAft>
            </a:pPr>
            <a:r>
              <a:rPr lang="bg-BG" b="1" dirty="0" smtClean="0"/>
              <a:t>ИП 6:</a:t>
            </a:r>
            <a:r>
              <a:rPr lang="bg-BG" dirty="0" smtClean="0"/>
              <a:t> Насочен към подобряване на равния достъп до възможности за учене през целия живот за всички възрастови групи</a:t>
            </a:r>
          </a:p>
          <a:p>
            <a:pPr lvl="1">
              <a:spcBef>
                <a:spcPts val="0"/>
              </a:spcBef>
              <a:spcAft>
                <a:spcPts val="1200"/>
              </a:spcAft>
            </a:pPr>
            <a:r>
              <a:rPr lang="bg-BG" dirty="0" smtClean="0"/>
              <a:t>Заети лица над 54 г., квалификация и компетентности;</a:t>
            </a:r>
          </a:p>
          <a:p>
            <a:pPr lvl="1">
              <a:spcBef>
                <a:spcPts val="0"/>
              </a:spcBef>
              <a:spcAft>
                <a:spcPts val="1200"/>
              </a:spcAft>
            </a:pPr>
            <a:r>
              <a:rPr lang="bg-BG" dirty="0" smtClean="0"/>
              <a:t>Заети лица със средно и по-ниско образование, за нови знания и умения;</a:t>
            </a:r>
          </a:p>
          <a:p>
            <a:pPr lvl="1">
              <a:spcBef>
                <a:spcPts val="0"/>
              </a:spcBef>
              <a:spcAft>
                <a:spcPts val="1200"/>
              </a:spcAft>
            </a:pPr>
            <a:r>
              <a:rPr lang="bg-BG" dirty="0" smtClean="0"/>
              <a:t>Заети лица работещи в приоритетни сектори.</a:t>
            </a:r>
          </a:p>
          <a:p>
            <a:pPr>
              <a:spcBef>
                <a:spcPts val="0"/>
              </a:spcBef>
              <a:spcAft>
                <a:spcPts val="1200"/>
              </a:spcAft>
            </a:pPr>
            <a:r>
              <a:rPr lang="bg-BG" b="1" dirty="0" smtClean="0"/>
              <a:t>Примерни дейности: </a:t>
            </a:r>
            <a:r>
              <a:rPr lang="bg-BG" dirty="0" smtClean="0"/>
              <a:t>Обучения с цел по-добра квалификация; Осигуряване на достъп до иновативни форми за учене през целия живот; Разработване и внедряване в предприятията на системи за обучение на заети; Въвеждане в предприятията на обучителни методи и програми , основани на практиката.</a:t>
            </a:r>
          </a:p>
          <a:p>
            <a:pPr>
              <a:spcBef>
                <a:spcPts val="0"/>
              </a:spcBef>
              <a:spcAft>
                <a:spcPts val="1200"/>
              </a:spcAft>
            </a:pPr>
            <a:r>
              <a:rPr lang="bg-BG" b="1" dirty="0" smtClean="0"/>
              <a:t>Бенефициенти: </a:t>
            </a:r>
            <a:r>
              <a:rPr lang="bg-BG" dirty="0" smtClean="0"/>
              <a:t>Работодатели, ЦПО и др.</a:t>
            </a:r>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Autofit/>
          </a:bodyPr>
          <a:lstStyle/>
          <a:p>
            <a:r>
              <a:rPr lang="bg-BG" sz="2800" b="1" cap="all" dirty="0" smtClean="0">
                <a:effectLst>
                  <a:outerShdw blurRad="38100" dist="38100" dir="2700000" algn="tl">
                    <a:srgbClr val="000000">
                      <a:alpha val="43137"/>
                    </a:srgbClr>
                  </a:outerShdw>
                </a:effectLst>
              </a:rPr>
              <a:t>Приоритетна област 1: Подобряване достъпа до заетост и качеството на работните места</a:t>
            </a:r>
            <a:endParaRPr lang="en-US" sz="2800" b="1" cap="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039265"/>
          </a:xfrm>
        </p:spPr>
        <p:txBody>
          <a:bodyPr>
            <a:normAutofit/>
          </a:bodyPr>
          <a:lstStyle/>
          <a:p>
            <a:pPr algn="just">
              <a:spcBef>
                <a:spcPts val="0"/>
              </a:spcBef>
              <a:spcAft>
                <a:spcPts val="1200"/>
              </a:spcAft>
            </a:pPr>
            <a:r>
              <a:rPr lang="bg-BG" b="1" dirty="0" smtClean="0"/>
              <a:t>ИП 7:</a:t>
            </a:r>
            <a:r>
              <a:rPr lang="bg-BG" dirty="0" smtClean="0"/>
              <a:t> Приспособяване на работниците , предприятията и предприемачите към промените</a:t>
            </a:r>
          </a:p>
          <a:p>
            <a:pPr lvl="1" algn="just">
              <a:spcBef>
                <a:spcPts val="0"/>
              </a:spcBef>
              <a:spcAft>
                <a:spcPts val="1200"/>
              </a:spcAft>
            </a:pPr>
            <a:r>
              <a:rPr lang="bg-BG" dirty="0" smtClean="0"/>
              <a:t>Заети в предприятията, в които са въведени нови системи, практики и инструменти за развитие на човешките ресурси, подобряване на организацията и условията на труд. </a:t>
            </a:r>
          </a:p>
          <a:p>
            <a:pPr algn="just">
              <a:spcBef>
                <a:spcPts val="0"/>
              </a:spcBef>
              <a:spcAft>
                <a:spcPts val="1200"/>
              </a:spcAft>
            </a:pPr>
            <a:r>
              <a:rPr lang="bg-BG" b="1" dirty="0" smtClean="0"/>
              <a:t>Примерни дейности: Подкрепа за услуги за работодатели и заети….</a:t>
            </a:r>
          </a:p>
          <a:p>
            <a:pPr algn="just">
              <a:spcBef>
                <a:spcPts val="0"/>
              </a:spcBef>
              <a:spcAft>
                <a:spcPts val="1200"/>
              </a:spcAft>
            </a:pPr>
            <a:r>
              <a:rPr lang="bg-BG" b="1" dirty="0" smtClean="0"/>
              <a:t>Бенефициенти: </a:t>
            </a:r>
            <a:r>
              <a:rPr lang="bg-BG" dirty="0" smtClean="0"/>
              <a:t>Работодатели, НПО, ЦПО, ЦИПО и др.</a:t>
            </a:r>
          </a:p>
          <a:p>
            <a:pPr>
              <a:spcBef>
                <a:spcPts val="0"/>
              </a:spcBef>
              <a:spcAft>
                <a:spcPts val="1200"/>
              </a:spcAft>
            </a:pPr>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Autofit/>
          </a:bodyPr>
          <a:lstStyle/>
          <a:p>
            <a:r>
              <a:rPr lang="bg-BG" sz="2700" b="1" cap="all" dirty="0" smtClean="0">
                <a:effectLst>
                  <a:outerShdw blurRad="38100" dist="38100" dir="2700000" algn="tl">
                    <a:srgbClr val="000000">
                      <a:alpha val="43137"/>
                    </a:srgbClr>
                  </a:outerShdw>
                </a:effectLst>
              </a:rPr>
              <a:t>Приоритетна област 2: Намаляване на бедността и насърчаване на социалното включване включване</a:t>
            </a:r>
            <a:endParaRPr lang="en-US" sz="2700" b="1" cap="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039265"/>
          </a:xfrm>
        </p:spPr>
        <p:txBody>
          <a:bodyPr>
            <a:normAutofit fontScale="92500" lnSpcReduction="10000"/>
          </a:bodyPr>
          <a:lstStyle/>
          <a:p>
            <a:pPr>
              <a:spcBef>
                <a:spcPts val="0"/>
              </a:spcBef>
              <a:spcAft>
                <a:spcPts val="1200"/>
              </a:spcAft>
            </a:pPr>
            <a:r>
              <a:rPr lang="bg-BG" b="1" dirty="0" smtClean="0"/>
              <a:t>Инвестиционен приоритет 1: </a:t>
            </a:r>
            <a:r>
              <a:rPr lang="bg-BG" dirty="0" smtClean="0"/>
              <a:t>Интеграция на маргинализираните  общности, в т.ч. роми, мигранти и др.</a:t>
            </a:r>
          </a:p>
          <a:p>
            <a:pPr>
              <a:spcBef>
                <a:spcPts val="0"/>
              </a:spcBef>
              <a:spcAft>
                <a:spcPts val="1200"/>
              </a:spcAft>
            </a:pPr>
            <a:r>
              <a:rPr lang="bg-BG" b="1" dirty="0" smtClean="0"/>
              <a:t>Инвестиционен приоритет 2:</a:t>
            </a:r>
            <a:r>
              <a:rPr lang="bg-BG" dirty="0" smtClean="0"/>
              <a:t> Активно включване на най-отдалечените  от пазара на труда, подкрепа за семейства с деца.</a:t>
            </a:r>
          </a:p>
          <a:p>
            <a:pPr>
              <a:spcBef>
                <a:spcPts val="0"/>
              </a:spcBef>
              <a:spcAft>
                <a:spcPts val="1200"/>
              </a:spcAft>
            </a:pPr>
            <a:r>
              <a:rPr lang="bg-BG" b="1" dirty="0" smtClean="0"/>
              <a:t>Инвестиционен приоритет 3: </a:t>
            </a:r>
            <a:r>
              <a:rPr lang="bg-BG" dirty="0" smtClean="0"/>
              <a:t>По-добър достъп до устойчиви услуги на достъпни цени, вкл. здрани и социални – интегриран подход.</a:t>
            </a:r>
          </a:p>
          <a:p>
            <a:pPr>
              <a:spcBef>
                <a:spcPts val="0"/>
              </a:spcBef>
              <a:spcAft>
                <a:spcPts val="1200"/>
              </a:spcAft>
            </a:pPr>
            <a:r>
              <a:rPr lang="bg-BG" b="1" dirty="0" smtClean="0"/>
              <a:t>Инвестиционен приоритет 4: </a:t>
            </a:r>
            <a:r>
              <a:rPr lang="bg-BG" dirty="0" smtClean="0"/>
              <a:t>Развитие на социалната икономика и подкрепа за социалните предприятия.</a:t>
            </a:r>
          </a:p>
          <a:p>
            <a:pPr>
              <a:spcBef>
                <a:spcPts val="0"/>
              </a:spcBef>
              <a:spcAft>
                <a:spcPts val="1200"/>
              </a:spcAft>
            </a:pPr>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ДОПУСТИМИ МЕРКИ ЗА ПРОЕКТИ, ФИНАНСИРАНИ ОТ ОПРЧР</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039265"/>
          </a:xfrm>
        </p:spPr>
        <p:txBody>
          <a:bodyPr>
            <a:normAutofit fontScale="92500" lnSpcReduction="20000"/>
          </a:bodyPr>
          <a:lstStyle/>
          <a:p>
            <a:pPr>
              <a:spcBef>
                <a:spcPts val="0"/>
              </a:spcBef>
              <a:spcAft>
                <a:spcPts val="1200"/>
              </a:spcAft>
            </a:pPr>
            <a:r>
              <a:rPr lang="bg-BG" dirty="0" smtClean="0"/>
              <a:t>Преодоляване на силно изразени негативни процеси в обхванатите територии по отношение на пазара на труда и социалното включване;</a:t>
            </a:r>
          </a:p>
          <a:p>
            <a:pPr>
              <a:spcBef>
                <a:spcPts val="0"/>
              </a:spcBef>
              <a:spcAft>
                <a:spcPts val="1200"/>
              </a:spcAft>
            </a:pPr>
            <a:r>
              <a:rPr lang="bg-BG" dirty="0" smtClean="0"/>
              <a:t>Устойчива и качествена заетост за уязвими групи;</a:t>
            </a:r>
          </a:p>
          <a:p>
            <a:pPr>
              <a:spcBef>
                <a:spcPts val="0"/>
              </a:spcBef>
              <a:spcAft>
                <a:spcPts val="1200"/>
              </a:spcAft>
            </a:pPr>
            <a:r>
              <a:rPr lang="bg-BG" dirty="0" smtClean="0"/>
              <a:t>Мобилност на работната сила, както и повишаване квалификацията на населението за по-голямо съответствие на уменията на търсещите работа с нуждите на бизнеса;</a:t>
            </a:r>
          </a:p>
          <a:p>
            <a:pPr>
              <a:spcBef>
                <a:spcPts val="0"/>
              </a:spcBef>
              <a:spcAft>
                <a:spcPts val="1200"/>
              </a:spcAft>
            </a:pPr>
            <a:r>
              <a:rPr lang="bg-BG" dirty="0" smtClean="0"/>
              <a:t>Подобряване качеството на работните места и квалификацията и уменията на заетите;</a:t>
            </a:r>
          </a:p>
          <a:p>
            <a:pPr>
              <a:spcBef>
                <a:spcPts val="0"/>
              </a:spcBef>
              <a:spcAft>
                <a:spcPts val="1200"/>
              </a:spcAft>
            </a:pPr>
            <a:r>
              <a:rPr lang="bg-BG" dirty="0" smtClean="0"/>
              <a:t>Подобряване достъпа до социални услуги на различни групи социално изключени или в риск от социално изключване лица.</a:t>
            </a:r>
            <a:endParaRPr lang="ru-RU" b="1" dirty="0" smtClean="0"/>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899"/>
            <a:ext cx="8246070" cy="763525"/>
          </a:xfrm>
        </p:spPr>
        <p:txBody>
          <a:bodyPr>
            <a:normAutofit fontScale="90000"/>
          </a:bodyPr>
          <a:lstStyle/>
          <a:p>
            <a:r>
              <a:rPr lang="bg-BG" b="1" dirty="0" smtClean="0">
                <a:effectLst>
                  <a:outerShdw blurRad="38100" dist="38100" dir="2700000" algn="tl">
                    <a:srgbClr val="000000">
                      <a:alpha val="43137"/>
                    </a:srgbClr>
                  </a:outerShdw>
                </a:effectLst>
              </a:rPr>
              <a:t>МЕРКИ, ДОПУСТИМИ ЗА ВКЛЮЧВАНЕ В СТРАТЕГИЯТА </a:t>
            </a:r>
            <a:endParaRPr lang="bg-BG"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96260" y="1443835"/>
            <a:ext cx="8551480" cy="4581150"/>
          </a:xfrm>
        </p:spPr>
        <p:txBody>
          <a:bodyPr>
            <a:noAutofit/>
          </a:bodyPr>
          <a:lstStyle/>
          <a:p>
            <a:pPr>
              <a:spcBef>
                <a:spcPts val="0"/>
              </a:spcBef>
              <a:spcAft>
                <a:spcPts val="1200"/>
              </a:spcAft>
            </a:pPr>
            <a:r>
              <a:rPr lang="bg-BG" sz="1900" dirty="0" smtClean="0"/>
              <a:t>Мерки, избрани в ПРСР 2014 – 2020 г.;</a:t>
            </a:r>
          </a:p>
          <a:p>
            <a:pPr>
              <a:spcBef>
                <a:spcPts val="0"/>
              </a:spcBef>
              <a:spcAft>
                <a:spcPts val="1200"/>
              </a:spcAft>
            </a:pPr>
            <a:r>
              <a:rPr lang="bg-BG" sz="1900" dirty="0" smtClean="0"/>
              <a:t>Мерки извън ПРСР, но включени в Регламент (ЕС)1305/2013;</a:t>
            </a:r>
          </a:p>
          <a:p>
            <a:pPr>
              <a:spcBef>
                <a:spcPts val="0"/>
              </a:spcBef>
              <a:spcAft>
                <a:spcPts val="1200"/>
              </a:spcAft>
            </a:pPr>
            <a:r>
              <a:rPr lang="bg-BG" sz="1900" dirty="0" smtClean="0"/>
              <a:t>Мреки извън обхвата на Регламент (ЕС)1305/2013, но съответстващи на неговите цели;</a:t>
            </a:r>
          </a:p>
          <a:p>
            <a:pPr>
              <a:spcBef>
                <a:spcPts val="0"/>
              </a:spcBef>
              <a:spcAft>
                <a:spcPts val="1200"/>
              </a:spcAft>
            </a:pPr>
            <a:r>
              <a:rPr lang="bg-BG" sz="1900" dirty="0" smtClean="0"/>
              <a:t>Мерки, определени в програмите, участващи във финансирането на подхода ВОМР;</a:t>
            </a:r>
          </a:p>
          <a:p>
            <a:pPr>
              <a:spcBef>
                <a:spcPts val="0"/>
              </a:spcBef>
              <a:spcAft>
                <a:spcPts val="1200"/>
              </a:spcAft>
            </a:pPr>
            <a:r>
              <a:rPr lang="bg-BG" sz="1900" dirty="0" smtClean="0"/>
              <a:t>Не се включват мерки от ПРСР 2014 – 2020 г., предвиждащи фиксирани плащания и мерки, свързани със схеми за плащане на площ;</a:t>
            </a:r>
          </a:p>
          <a:p>
            <a:pPr>
              <a:spcBef>
                <a:spcPts val="0"/>
              </a:spcBef>
              <a:spcAft>
                <a:spcPts val="1200"/>
              </a:spcAft>
            </a:pPr>
            <a:r>
              <a:rPr lang="bg-BG" sz="1900" dirty="0" smtClean="0"/>
              <a:t>Всички проекти трябва да бъдат в съответствие с политиката на национално, регионално и местно ниво в областта на образованието, здравеопазването и социалните грижи;</a:t>
            </a:r>
          </a:p>
          <a:p>
            <a:pPr>
              <a:spcBef>
                <a:spcPts val="0"/>
              </a:spcBef>
              <a:spcAft>
                <a:spcPts val="1200"/>
              </a:spcAft>
            </a:pPr>
            <a:r>
              <a:rPr lang="bg-BG" sz="1900" dirty="0" smtClean="0"/>
              <a:t>Инвестициите на местно ниво не трябва да противоречат на политиките по десегрегация и деинституционализация, в съответствие със Споразумението за партньорство на Република България.</a:t>
            </a:r>
            <a:endParaRPr lang="bg-BG" sz="19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bg-BG"/>
          </a:p>
        </p:txBody>
      </p:sp>
      <p:sp>
        <p:nvSpPr>
          <p:cNvPr id="3" name="Content Placeholder 2"/>
          <p:cNvSpPr>
            <a:spLocks noGrp="1"/>
          </p:cNvSpPr>
          <p:nvPr>
            <p:ph idx="1"/>
          </p:nvPr>
        </p:nvSpPr>
        <p:spPr/>
        <p:txBody>
          <a:bodyPr/>
          <a:lstStyle/>
          <a:p>
            <a:endParaRPr lang="bg-BG"/>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443836"/>
            <a:ext cx="8246070" cy="2748690"/>
          </a:xfrm>
        </p:spPr>
        <p:txBody>
          <a:bodyPr>
            <a:normAutofit fontScale="90000"/>
          </a:bodyPr>
          <a:lstStyle/>
          <a:p>
            <a:pPr algn="ctr"/>
            <a:r>
              <a:rPr lang="bg-BG" b="1" cap="all" dirty="0" smtClean="0">
                <a:effectLst>
                  <a:outerShdw blurRad="38100" dist="38100" dir="2700000" algn="tl">
                    <a:srgbClr val="000000">
                      <a:alpha val="43137"/>
                    </a:srgbClr>
                  </a:outerShdw>
                </a:effectLst>
              </a:rPr>
              <a:t>Прилагане на подхода ВОДЕНО ОТ ОБЩНОСТТА местно развитие на територията на МИГ “струма” в рамките на оперативна програма “НАУКА И ОБРАЗОВАНИЕ ЗА ИНТЕЛИГЕНТЕН РАСТЕЖ” 2014 - 2020</a:t>
            </a:r>
            <a:endParaRPr lang="bg-BG" b="1" cap="all"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ДОПУСТИМИ  ПРИОРИТЕТНИ ОСИ ПО ОПНОИР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191970"/>
          </a:xfrm>
        </p:spPr>
        <p:txBody>
          <a:bodyPr>
            <a:normAutofit fontScale="85000" lnSpcReduction="20000"/>
          </a:bodyPr>
          <a:lstStyle/>
          <a:p>
            <a:pPr>
              <a:spcBef>
                <a:spcPts val="0"/>
              </a:spcBef>
              <a:spcAft>
                <a:spcPts val="1200"/>
              </a:spcAft>
            </a:pPr>
            <a:r>
              <a:rPr lang="bg-BG" b="1" dirty="0" smtClean="0"/>
              <a:t>Приоритетна ос 1: </a:t>
            </a:r>
            <a:r>
              <a:rPr lang="bg-BG" dirty="0" smtClean="0"/>
              <a:t>Научни изследвания и технологично развитие</a:t>
            </a:r>
          </a:p>
          <a:p>
            <a:pPr lvl="1">
              <a:spcBef>
                <a:spcPts val="0"/>
              </a:spcBef>
              <a:spcAft>
                <a:spcPts val="1200"/>
              </a:spcAft>
            </a:pPr>
            <a:r>
              <a:rPr lang="bg-BG" b="1" i="1" dirty="0" smtClean="0"/>
              <a:t>Тематична цел 1: </a:t>
            </a:r>
            <a:r>
              <a:rPr lang="bg-BG" dirty="0" smtClean="0"/>
              <a:t>Засилване на научноизследователстата дейност, технологичното развитие и иновациите.</a:t>
            </a:r>
          </a:p>
          <a:p>
            <a:pPr>
              <a:spcBef>
                <a:spcPts val="0"/>
              </a:spcBef>
              <a:spcAft>
                <a:spcPts val="1200"/>
              </a:spcAft>
            </a:pPr>
            <a:r>
              <a:rPr lang="bg-BG" b="1" dirty="0" smtClean="0"/>
              <a:t>Приоритетна ос 2:</a:t>
            </a:r>
            <a:r>
              <a:rPr lang="bg-BG" dirty="0" smtClean="0"/>
              <a:t> Образование и учене през целия живот</a:t>
            </a:r>
          </a:p>
          <a:p>
            <a:pPr lvl="1">
              <a:spcBef>
                <a:spcPts val="0"/>
              </a:spcBef>
              <a:spcAft>
                <a:spcPts val="1200"/>
              </a:spcAft>
            </a:pPr>
            <a:r>
              <a:rPr lang="bg-BG" b="1" i="1" dirty="0" smtClean="0"/>
              <a:t>Тематична цел 10: </a:t>
            </a:r>
            <a:r>
              <a:rPr lang="bg-BG" dirty="0" smtClean="0"/>
              <a:t>Инвестиции в образованието, обучението, вкл. професионалното обучение за придобиване на умения и ученето през целия жвот.</a:t>
            </a:r>
          </a:p>
          <a:p>
            <a:pPr>
              <a:spcBef>
                <a:spcPts val="0"/>
              </a:spcBef>
              <a:spcAft>
                <a:spcPts val="1200"/>
              </a:spcAft>
            </a:pPr>
            <a:r>
              <a:rPr lang="bg-BG" b="1" dirty="0" smtClean="0"/>
              <a:t>Приоритетна ос 3: </a:t>
            </a:r>
            <a:r>
              <a:rPr lang="bg-BG" dirty="0" smtClean="0"/>
              <a:t>Образователна среда за активно социално приобщаване</a:t>
            </a:r>
          </a:p>
          <a:p>
            <a:pPr lvl="1">
              <a:spcBef>
                <a:spcPts val="0"/>
              </a:spcBef>
              <a:spcAft>
                <a:spcPts val="1200"/>
              </a:spcAft>
            </a:pPr>
            <a:r>
              <a:rPr lang="bg-BG" b="1" i="1" dirty="0" smtClean="0"/>
              <a:t>Тематична цел 9: </a:t>
            </a:r>
            <a:r>
              <a:rPr lang="bg-BG" dirty="0" smtClean="0"/>
              <a:t>Насърчаване на социалното приобщаване, борба с бедността и всяка форма на дискриминация.</a:t>
            </a:r>
          </a:p>
          <a:p>
            <a:pPr lvl="1"/>
            <a:endParaRPr lang="en-US" dirty="0" smtClean="0"/>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ОСНОВНИ НАПРАВЛЕНИЯ НА ДЕЙНОСТИТЕ ПО ОПНОИР ПРИ ПРИЛАГАНЕ НА ПОДХОДА ВОМР</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596540"/>
            <a:ext cx="8246070" cy="4886560"/>
          </a:xfrm>
        </p:spPr>
        <p:txBody>
          <a:bodyPr>
            <a:normAutofit lnSpcReduction="10000"/>
          </a:bodyPr>
          <a:lstStyle/>
          <a:p>
            <a:pPr>
              <a:spcBef>
                <a:spcPts val="0"/>
              </a:spcBef>
              <a:spcAft>
                <a:spcPts val="1200"/>
              </a:spcAft>
            </a:pPr>
            <a:r>
              <a:rPr lang="bg-BG" dirty="0" smtClean="0"/>
              <a:t>Повишаване на качеството на и подобряване на достъпа до училищно образование в малките населени места;</a:t>
            </a:r>
          </a:p>
          <a:p>
            <a:pPr>
              <a:spcBef>
                <a:spcPts val="0"/>
              </a:spcBef>
              <a:spcAft>
                <a:spcPts val="1200"/>
              </a:spcAft>
            </a:pPr>
            <a:r>
              <a:rPr lang="bg-BG" dirty="0" smtClean="0"/>
              <a:t>Намаляване броя на необхванатите от образователната система, на отпадащите от училище и на ранно/преждевременно напусналите училище;</a:t>
            </a:r>
          </a:p>
          <a:p>
            <a:pPr>
              <a:spcBef>
                <a:spcPts val="0"/>
              </a:spcBef>
              <a:spcAft>
                <a:spcPts val="1200"/>
              </a:spcAft>
            </a:pPr>
            <a:r>
              <a:rPr lang="bg-BG" dirty="0" smtClean="0"/>
              <a:t>Интеграция на деца и ученици от етническите малцинства и маргинализираните общности, както и тези потърсили и получили международна закрила.</a:t>
            </a:r>
          </a:p>
          <a:p>
            <a:endParaRPr lang="ru-RU" b="1" dirty="0" smtClean="0"/>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ПРИОРИТЕТНА ОС 2: ОБРАЗОВАНИЕ И УЧЕНЕ ПРЕЗ ЦЕЛИЯ ЖИВОТ</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596540"/>
            <a:ext cx="8246070" cy="4886560"/>
          </a:xfrm>
        </p:spPr>
        <p:txBody>
          <a:bodyPr>
            <a:normAutofit/>
          </a:bodyPr>
          <a:lstStyle/>
          <a:p>
            <a:r>
              <a:rPr lang="ru-RU" b="1" dirty="0" smtClean="0"/>
              <a:t>Специфична цел: </a:t>
            </a:r>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ПРИОРИТЕТНА ОС 2: ОБРАЗОВАНИЕ И УЧЕНЕ ПРЕЗ ЦЕЛИЯ ЖИВОТ</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596540"/>
            <a:ext cx="8246070" cy="4886560"/>
          </a:xfrm>
        </p:spPr>
        <p:txBody>
          <a:bodyPr>
            <a:normAutofit fontScale="92500" lnSpcReduction="20000"/>
          </a:bodyPr>
          <a:lstStyle/>
          <a:p>
            <a:pPr>
              <a:spcBef>
                <a:spcPts val="0"/>
              </a:spcBef>
              <a:spcAft>
                <a:spcPts val="600"/>
              </a:spcAft>
            </a:pPr>
            <a:r>
              <a:rPr lang="ru-RU" b="1" dirty="0" smtClean="0"/>
              <a:t>Специфична цел 1: </a:t>
            </a:r>
            <a:r>
              <a:rPr lang="ru-RU" dirty="0" smtClean="0"/>
              <a:t>Подобряване на постиженията на децата и учениците в овладяването на ключови компетентности </a:t>
            </a:r>
          </a:p>
          <a:p>
            <a:pPr lvl="1">
              <a:spcBef>
                <a:spcPts val="0"/>
              </a:spcBef>
              <a:spcAft>
                <a:spcPts val="600"/>
              </a:spcAft>
            </a:pPr>
            <a:r>
              <a:rPr lang="bg-BG" dirty="0" smtClean="0"/>
              <a:t>Подобряване на ключовите компетентности на учениците – граметност, общуване на чужд език, дигитална компетентост, социални компетентности.</a:t>
            </a:r>
          </a:p>
          <a:p>
            <a:pPr lvl="1">
              <a:spcBef>
                <a:spcPts val="0"/>
              </a:spcBef>
              <a:spcAft>
                <a:spcPts val="600"/>
              </a:spcAft>
            </a:pPr>
            <a:r>
              <a:rPr lang="bg-BG" dirty="0" smtClean="0"/>
              <a:t>Въвежане на модерни технологии и интерактивни методи в образователния процес.</a:t>
            </a:r>
          </a:p>
          <a:p>
            <a:pPr lvl="1">
              <a:spcBef>
                <a:spcPts val="0"/>
              </a:spcBef>
              <a:spcAft>
                <a:spcPts val="600"/>
              </a:spcAft>
            </a:pPr>
            <a:r>
              <a:rPr lang="bg-BG" dirty="0" smtClean="0"/>
              <a:t>Подобряване на управлението и процесите, вкл. в областта на инспектирането.</a:t>
            </a:r>
          </a:p>
          <a:p>
            <a:pPr lvl="1">
              <a:spcBef>
                <a:spcPts val="0"/>
              </a:spcBef>
              <a:spcAft>
                <a:spcPts val="600"/>
              </a:spcAft>
            </a:pPr>
            <a:r>
              <a:rPr lang="bg-BG" dirty="0" smtClean="0"/>
              <a:t>Въвежане на система за контрол на качеството на труда на педагогическите кадри.</a:t>
            </a:r>
          </a:p>
          <a:p>
            <a:pPr lvl="1"/>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ПРИОРИТЕТНА ОС 2: ОБРАЗОВАНИЕ И УЧЕНЕ ПРЕЗ ЦЕЛИЯ ЖИВОТ</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596540"/>
            <a:ext cx="8246070" cy="4886560"/>
          </a:xfrm>
        </p:spPr>
        <p:txBody>
          <a:bodyPr>
            <a:normAutofit/>
          </a:bodyPr>
          <a:lstStyle/>
          <a:p>
            <a:pPr>
              <a:spcBef>
                <a:spcPts val="0"/>
              </a:spcBef>
              <a:spcAft>
                <a:spcPts val="600"/>
              </a:spcAft>
            </a:pPr>
            <a:r>
              <a:rPr lang="ru-RU" b="1" dirty="0" smtClean="0"/>
              <a:t>Специфична цел 2: </a:t>
            </a:r>
            <a:r>
              <a:rPr lang="ru-RU" dirty="0" smtClean="0"/>
              <a:t>Намаляване броя на преждевременно напусналите училище и </a:t>
            </a:r>
          </a:p>
          <a:p>
            <a:pPr lvl="1"/>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УСЛОВИЯ ЗА ДОПУСТИМОСТ НА  БЕНЕФИЦИЕНТИТЕ ПО СТРАТЕГИЯТА ЗА ВОМР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039265"/>
          </a:xfrm>
        </p:spPr>
        <p:txBody>
          <a:bodyPr>
            <a:normAutofit fontScale="85000" lnSpcReduction="20000"/>
          </a:bodyPr>
          <a:lstStyle/>
          <a:p>
            <a:pPr marL="463550" lvl="1" indent="-463550">
              <a:spcBef>
                <a:spcPts val="0"/>
              </a:spcBef>
              <a:spcAft>
                <a:spcPts val="1200"/>
              </a:spcAft>
              <a:buFont typeface="Arial" pitchFamily="34" charset="0"/>
              <a:buChar char="•"/>
            </a:pPr>
            <a:r>
              <a:rPr lang="ru-RU" dirty="0" smtClean="0"/>
              <a:t>Да имат </a:t>
            </a:r>
            <a:r>
              <a:rPr lang="ru-RU" b="1" dirty="0" smtClean="0">
                <a:effectLst>
                  <a:outerShdw blurRad="38100" dist="38100" dir="2700000" algn="tl">
                    <a:srgbClr val="000000">
                      <a:alpha val="43137"/>
                    </a:srgbClr>
                  </a:outerShdw>
                </a:effectLst>
              </a:rPr>
              <a:t>постоянен адрес </a:t>
            </a:r>
            <a:r>
              <a:rPr lang="ru-RU" dirty="0" smtClean="0"/>
              <a:t>- за физическите лица, и </a:t>
            </a:r>
            <a:r>
              <a:rPr lang="ru-RU" b="1" dirty="0" smtClean="0">
                <a:effectLst>
                  <a:outerShdw blurRad="38100" dist="38100" dir="2700000" algn="tl">
                    <a:srgbClr val="000000">
                      <a:alpha val="43137"/>
                    </a:srgbClr>
                  </a:outerShdw>
                </a:effectLst>
              </a:rPr>
              <a:t>седалище и адрес на управление </a:t>
            </a:r>
            <a:r>
              <a:rPr lang="ru-RU" dirty="0" smtClean="0"/>
              <a:t>– за юридическите лица на територията на действие на МИГ  </a:t>
            </a:r>
            <a:r>
              <a:rPr lang="bg-BG" dirty="0" smtClean="0"/>
              <a:t>“Струма” </a:t>
            </a:r>
            <a:r>
              <a:rPr lang="ru-RU" dirty="0" smtClean="0"/>
              <a:t>(общините Симитли, Кресна и Струмяни); </a:t>
            </a:r>
          </a:p>
          <a:p>
            <a:pPr marL="463550" lvl="1" indent="-463550">
              <a:spcBef>
                <a:spcPts val="0"/>
              </a:spcBef>
              <a:spcAft>
                <a:spcPts val="1200"/>
              </a:spcAft>
              <a:buFont typeface="Arial" pitchFamily="34" charset="0"/>
              <a:buChar char="•"/>
            </a:pPr>
            <a:r>
              <a:rPr lang="ru-RU" dirty="0" smtClean="0"/>
              <a:t>Не са обявени в </a:t>
            </a:r>
            <a:r>
              <a:rPr lang="ru-RU" b="1" dirty="0" smtClean="0">
                <a:effectLst>
                  <a:outerShdw blurRad="38100" dist="38100" dir="2700000" algn="tl">
                    <a:srgbClr val="000000">
                      <a:alpha val="43137"/>
                    </a:srgbClr>
                  </a:outerShdw>
                </a:effectLst>
              </a:rPr>
              <a:t>несъстоятелност, ликвидация, нямат задължения, не са в конфликт на интереси </a:t>
            </a:r>
            <a:r>
              <a:rPr lang="ru-RU" dirty="0" smtClean="0"/>
              <a:t>и др. </a:t>
            </a:r>
          </a:p>
          <a:p>
            <a:pPr marL="463550" lvl="1" indent="-463550">
              <a:spcBef>
                <a:spcPts val="0"/>
              </a:spcBef>
              <a:spcAft>
                <a:spcPts val="1200"/>
              </a:spcAft>
              <a:buFont typeface="Arial" pitchFamily="34" charset="0"/>
              <a:buChar char="•"/>
            </a:pPr>
            <a:r>
              <a:rPr lang="ru-RU" dirty="0" smtClean="0"/>
              <a:t>Проектите да се </a:t>
            </a:r>
            <a:r>
              <a:rPr lang="ru-RU" b="1" dirty="0" smtClean="0">
                <a:effectLst>
                  <a:outerShdw blurRad="38100" dist="38100" dir="2700000" algn="tl">
                    <a:srgbClr val="000000">
                      <a:alpha val="43137"/>
                    </a:srgbClr>
                  </a:outerShdw>
                </a:effectLst>
              </a:rPr>
              <a:t>изпълняват на територията </a:t>
            </a:r>
            <a:r>
              <a:rPr lang="ru-RU" dirty="0" smtClean="0"/>
              <a:t>на МИГ </a:t>
            </a:r>
            <a:r>
              <a:rPr lang="bg-BG" dirty="0" smtClean="0"/>
              <a:t>“Струма”</a:t>
            </a:r>
            <a:r>
              <a:rPr lang="ru-RU" dirty="0" smtClean="0"/>
              <a:t>; </a:t>
            </a:r>
          </a:p>
          <a:p>
            <a:pPr marL="463550" lvl="1" indent="-463550">
              <a:spcBef>
                <a:spcPts val="0"/>
              </a:spcBef>
              <a:spcAft>
                <a:spcPts val="1200"/>
              </a:spcAft>
              <a:buFont typeface="Arial" pitchFamily="34" charset="0"/>
              <a:buChar char="•"/>
            </a:pPr>
            <a:r>
              <a:rPr lang="ru-RU" dirty="0" smtClean="0"/>
              <a:t>Проектите трябва да </a:t>
            </a:r>
            <a:r>
              <a:rPr lang="ru-RU" b="1" dirty="0" smtClean="0">
                <a:effectLst>
                  <a:outerShdw blurRad="38100" dist="38100" dir="2700000" algn="tl">
                    <a:srgbClr val="000000">
                      <a:alpha val="43137"/>
                    </a:srgbClr>
                  </a:outerShdw>
                </a:effectLst>
              </a:rPr>
              <a:t>допринасят за постигането </a:t>
            </a:r>
            <a:r>
              <a:rPr lang="ru-RU" dirty="0" smtClean="0"/>
              <a:t>на целите на </a:t>
            </a:r>
            <a:r>
              <a:rPr lang="ru-RU" b="1" dirty="0" smtClean="0">
                <a:effectLst>
                  <a:outerShdw blurRad="38100" dist="38100" dir="2700000" algn="tl">
                    <a:srgbClr val="000000">
                      <a:alpha val="43137"/>
                    </a:srgbClr>
                  </a:outerShdw>
                </a:effectLst>
              </a:rPr>
              <a:t>СМР;</a:t>
            </a:r>
          </a:p>
          <a:p>
            <a:pPr marL="463550" lvl="1" indent="-463550">
              <a:spcBef>
                <a:spcPts val="0"/>
              </a:spcBef>
              <a:spcAft>
                <a:spcPts val="1200"/>
              </a:spcAft>
              <a:buFont typeface="Arial" pitchFamily="34" charset="0"/>
              <a:buChar char="•"/>
            </a:pPr>
            <a:r>
              <a:rPr lang="ru-RU" dirty="0" smtClean="0"/>
              <a:t>Да са в съответствие с </a:t>
            </a:r>
            <a:r>
              <a:rPr lang="ru-RU" b="1" dirty="0" smtClean="0">
                <a:effectLst>
                  <a:outerShdw blurRad="38100" dist="38100" dir="2700000" algn="tl">
                    <a:srgbClr val="000000">
                      <a:alpha val="43137"/>
                    </a:srgbClr>
                  </a:outerShdw>
                </a:effectLst>
              </a:rPr>
              <a:t>принципите на ВОМР и Регламент  (ЕС) 1305/2013</a:t>
            </a:r>
            <a:r>
              <a:rPr lang="ru-RU" dirty="0" smtClean="0"/>
              <a:t>;</a:t>
            </a:r>
          </a:p>
          <a:p>
            <a:pPr marL="463550" lvl="1" indent="-463550">
              <a:spcBef>
                <a:spcPts val="0"/>
              </a:spcBef>
              <a:spcAft>
                <a:spcPts val="1200"/>
              </a:spcAft>
              <a:buFont typeface="Arial" pitchFamily="34" charset="0"/>
              <a:buChar char="•"/>
            </a:pPr>
            <a:r>
              <a:rPr lang="ru-RU" b="1" dirty="0" smtClean="0">
                <a:effectLst>
                  <a:outerShdw blurRad="38100" dist="38100" dir="2700000" algn="tl">
                    <a:srgbClr val="000000">
                      <a:alpha val="43137"/>
                    </a:srgbClr>
                  </a:outerShdw>
                </a:effectLst>
              </a:rPr>
              <a:t>Бенефициент</a:t>
            </a:r>
            <a:r>
              <a:rPr lang="ru-RU" dirty="0" smtClean="0"/>
              <a:t> може да бъде и самата </a:t>
            </a:r>
            <a:r>
              <a:rPr lang="ru-RU" b="1" dirty="0" smtClean="0">
                <a:effectLst>
                  <a:outerShdw blurRad="38100" dist="38100" dir="2700000" algn="tl">
                    <a:srgbClr val="000000">
                      <a:alpha val="43137"/>
                    </a:srgbClr>
                  </a:outerShdw>
                </a:effectLst>
              </a:rPr>
              <a:t>МИГ</a:t>
            </a:r>
            <a:r>
              <a:rPr lang="ru-RU" dirty="0" smtClean="0"/>
              <a:t>.</a:t>
            </a:r>
          </a:p>
          <a:p>
            <a:pPr marL="463550" indent="-463550"/>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КРИТЕРИИ ЗА ИЗБОР НА СТРАТЕГИЯ ЗА ВОМР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443835"/>
            <a:ext cx="8246070" cy="5039265"/>
          </a:xfrm>
        </p:spPr>
        <p:txBody>
          <a:bodyPr>
            <a:normAutofit fontScale="70000" lnSpcReduction="20000"/>
          </a:bodyPr>
          <a:lstStyle/>
          <a:p>
            <a:pPr>
              <a:spcBef>
                <a:spcPts val="0"/>
              </a:spcBef>
              <a:spcAft>
                <a:spcPts val="1200"/>
              </a:spcAft>
            </a:pPr>
            <a:r>
              <a:rPr lang="ru-RU" sz="3800" b="1" dirty="0" smtClean="0"/>
              <a:t>Качество </a:t>
            </a:r>
            <a:r>
              <a:rPr lang="ru-RU" sz="3800" b="1" dirty="0"/>
              <a:t>на партньорството </a:t>
            </a:r>
            <a:r>
              <a:rPr lang="ru-RU" sz="3800" dirty="0"/>
              <a:t>– обхванати общини, НПО и фирми в структурата на МИГ; </a:t>
            </a:r>
          </a:p>
          <a:p>
            <a:pPr>
              <a:spcBef>
                <a:spcPts val="0"/>
              </a:spcBef>
              <a:spcAft>
                <a:spcPts val="1200"/>
              </a:spcAft>
            </a:pPr>
            <a:r>
              <a:rPr lang="ru-RU" sz="3800" b="1" dirty="0" smtClean="0"/>
              <a:t>Степен </a:t>
            </a:r>
            <a:r>
              <a:rPr lang="ru-RU" sz="3800" b="1" dirty="0"/>
              <a:t>на консултиране и включване на всички заинтересовани групи </a:t>
            </a:r>
            <a:r>
              <a:rPr lang="ru-RU" sz="3800" dirty="0"/>
              <a:t>в процеса на създаване на партньорството и разработване на стратегията – проведени информационни дни, срещи, семинари, обществени обсъждания; </a:t>
            </a:r>
          </a:p>
          <a:p>
            <a:pPr>
              <a:spcBef>
                <a:spcPts val="0"/>
              </a:spcBef>
              <a:spcAft>
                <a:spcPts val="1200"/>
              </a:spcAft>
            </a:pPr>
            <a:r>
              <a:rPr lang="ru-RU" sz="3800" b="1" dirty="0" smtClean="0"/>
              <a:t>Качество </a:t>
            </a:r>
            <a:r>
              <a:rPr lang="ru-RU" sz="3800" b="1" dirty="0"/>
              <a:t>на СМР </a:t>
            </a:r>
            <a:r>
              <a:rPr lang="ru-RU" sz="3800" dirty="0"/>
              <a:t>– съответствие на избраните цели и мерки с </a:t>
            </a:r>
            <a:r>
              <a:rPr lang="ru-RU" sz="3800" dirty="0" smtClean="0"/>
              <a:t> идентифицираните </a:t>
            </a:r>
            <a:r>
              <a:rPr lang="ru-RU" sz="3800" dirty="0"/>
              <a:t>конкретни потребности на населението; </a:t>
            </a:r>
          </a:p>
          <a:p>
            <a:pPr>
              <a:spcBef>
                <a:spcPts val="0"/>
              </a:spcBef>
              <a:spcAft>
                <a:spcPts val="1200"/>
              </a:spcAft>
            </a:pPr>
            <a:r>
              <a:rPr lang="ru-RU" sz="3800" b="1" dirty="0" smtClean="0"/>
              <a:t>Капацитет </a:t>
            </a:r>
            <a:r>
              <a:rPr lang="ru-RU" sz="3800" b="1" dirty="0"/>
              <a:t>за прилагане на стратегията </a:t>
            </a:r>
            <a:r>
              <a:rPr lang="ru-RU" sz="3800" dirty="0"/>
              <a:t>– опит на кандидата по проекти, опит на изпълнителния директор и експертите. </a:t>
            </a:r>
          </a:p>
          <a:p>
            <a:endParaRPr lang="en-US" dirty="0"/>
          </a:p>
        </p:txBody>
      </p:sp>
    </p:spTree>
    <p:extLst>
      <p:ext uri="{BB962C8B-B14F-4D97-AF65-F5344CB8AC3E}">
        <p14:creationId xmlns:p14="http://schemas.microsoft.com/office/powerpoint/2010/main" xmlns="" val="313078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46070" cy="763525"/>
          </a:xfrm>
        </p:spPr>
        <p:txBody>
          <a:bodyPr>
            <a:normAutofit fontScale="90000"/>
          </a:bodyPr>
          <a:lstStyle/>
          <a:p>
            <a:r>
              <a:rPr lang="bg-BG" b="1" dirty="0" smtClean="0">
                <a:effectLst>
                  <a:outerShdw blurRad="38100" dist="38100" dir="2700000" algn="tl">
                    <a:srgbClr val="000000">
                      <a:alpha val="43137"/>
                    </a:srgbClr>
                  </a:outerShdw>
                </a:effectLst>
              </a:rPr>
              <a:t>ИЗБОР НА ПРОЕКТИ КЪМ СТРАТЕГИЯТА ЗА ВОМР</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965" y="1291130"/>
            <a:ext cx="8246070" cy="5191970"/>
          </a:xfrm>
        </p:spPr>
        <p:txBody>
          <a:bodyPr>
            <a:normAutofit fontScale="92500" lnSpcReduction="20000"/>
          </a:bodyPr>
          <a:lstStyle/>
          <a:p>
            <a:pPr>
              <a:spcBef>
                <a:spcPts val="0"/>
              </a:spcBef>
              <a:spcAft>
                <a:spcPts val="1200"/>
              </a:spcAft>
            </a:pPr>
            <a:r>
              <a:rPr lang="bg-BG" dirty="0" smtClean="0"/>
              <a:t>МИГ разработва </a:t>
            </a:r>
            <a:r>
              <a:rPr lang="bg-BG" b="1" dirty="0" smtClean="0">
                <a:effectLst>
                  <a:outerShdw blurRad="38100" dist="38100" dir="2700000" algn="tl">
                    <a:srgbClr val="000000">
                      <a:alpha val="43137"/>
                    </a:srgbClr>
                  </a:outerShdw>
                </a:effectLst>
              </a:rPr>
              <a:t>недискриминационна и прозрачна процедура </a:t>
            </a:r>
            <a:r>
              <a:rPr lang="bg-BG" dirty="0" smtClean="0"/>
              <a:t>и </a:t>
            </a:r>
            <a:r>
              <a:rPr lang="bg-BG" b="1" dirty="0" smtClean="0">
                <a:effectLst>
                  <a:outerShdw blurRad="38100" dist="38100" dir="2700000" algn="tl">
                    <a:srgbClr val="000000">
                      <a:alpha val="43137"/>
                    </a:srgbClr>
                  </a:outerShdw>
                </a:effectLst>
              </a:rPr>
              <a:t>обективни критерии за подбор на проекти </a:t>
            </a:r>
            <a:r>
              <a:rPr lang="bg-BG" dirty="0" smtClean="0"/>
              <a:t>към стратегията за ВОМР;</a:t>
            </a:r>
          </a:p>
          <a:p>
            <a:pPr>
              <a:spcBef>
                <a:spcPts val="0"/>
              </a:spcBef>
              <a:spcAft>
                <a:spcPts val="1200"/>
              </a:spcAft>
            </a:pPr>
            <a:r>
              <a:rPr lang="bg-BG" dirty="0" smtClean="0"/>
              <a:t>Изборът на проекти се основава на </a:t>
            </a:r>
            <a:r>
              <a:rPr lang="bg-BG" b="1" dirty="0" smtClean="0">
                <a:effectLst>
                  <a:outerShdw blurRad="38100" dist="38100" dir="2700000" algn="tl">
                    <a:srgbClr val="000000">
                      <a:alpha val="43137"/>
                    </a:srgbClr>
                  </a:outerShdw>
                </a:effectLst>
              </a:rPr>
              <a:t>документирана оценка</a:t>
            </a:r>
            <a:r>
              <a:rPr lang="bg-BG" dirty="0" smtClean="0"/>
              <a:t>, която показва обоснованост и безпристрасност на решението по отношение на приложимите критерии за съответствие, което е взето при спазване на процедура за обявяване, прием и оценка на проекти и при липса на конфликт на интереси.</a:t>
            </a:r>
          </a:p>
          <a:p>
            <a:pPr>
              <a:spcBef>
                <a:spcPts val="0"/>
              </a:spcBef>
              <a:spcAft>
                <a:spcPts val="1200"/>
              </a:spcAft>
            </a:pPr>
            <a:r>
              <a:rPr lang="bg-BG" b="1" dirty="0" smtClean="0">
                <a:effectLst>
                  <a:outerShdw blurRad="38100" dist="38100" dir="2700000" algn="tl">
                    <a:srgbClr val="000000">
                      <a:alpha val="43137"/>
                    </a:srgbClr>
                  </a:outerShdw>
                </a:effectLst>
              </a:rPr>
              <a:t>Изборът е публичен </a:t>
            </a:r>
            <a:r>
              <a:rPr lang="bg-BG" dirty="0" smtClean="0"/>
              <a:t>– чрез публикуване на протоколите от заседанията за избор на проекти на официалнатата интернет страница на МИГ, информация чрез местните медии и др.</a:t>
            </a:r>
          </a:p>
          <a:p>
            <a:pPr>
              <a:spcBef>
                <a:spcPts val="0"/>
              </a:spcBef>
              <a:spcAft>
                <a:spcPts val="1200"/>
              </a:spcAft>
            </a:pPr>
            <a:endParaRPr lang="bg-BG" dirty="0" smtClean="0"/>
          </a:p>
          <a:p>
            <a:endParaRPr lang="en-US" dirty="0"/>
          </a:p>
        </p:txBody>
      </p:sp>
    </p:spTree>
    <p:extLst>
      <p:ext uri="{BB962C8B-B14F-4D97-AF65-F5344CB8AC3E}">
        <p14:creationId xmlns:p14="http://schemas.microsoft.com/office/powerpoint/2010/main" xmlns="" val="3158912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5426</TotalTime>
  <Words>6582</Words>
  <Application>Microsoft Office PowerPoint</Application>
  <PresentationFormat>On-screen Show (4:3)</PresentationFormat>
  <Paragraphs>562</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Договор №РД-50-105/17.08.2016 г. за предоставяне на БФП по подмярка 19.1 “Помощ за подготвителни дейности” на мярка 19 “ВОМР” от ПРСР 2014 – 2020 г. </vt:lpstr>
      <vt:lpstr>ЩЕ ВИ ИНФОРМИРАМЕ ЗА: </vt:lpstr>
      <vt:lpstr>СтратегияТА за ВОДЕНО ОТ ОБЩНОСТТА местно развитие – инструмент за финансиране на проекти на бенефициенти от територията на МИГ “струма”</vt:lpstr>
      <vt:lpstr>ИЗЕСКВАНИЯ КЪМ СТРАТЕГИЯТА ЗА ВОМР</vt:lpstr>
      <vt:lpstr>СЪДЪРЖАНИЕ НА СТРАТЕГИЯТА ЗА ВОМР, СЪГЛАСНО РЕГЛАМЕНТ 1303/2013 Г.</vt:lpstr>
      <vt:lpstr>МЕРКИ, ДОПУСТИМИ ЗА ВКЛЮЧВАНЕ В СТРАТЕГИЯТА </vt:lpstr>
      <vt:lpstr>УСЛОВИЯ ЗА ДОПУСТИМОСТ НА  БЕНЕФИЦИЕНТИТЕ ПО СТРАТЕГИЯТА ЗА ВОМР </vt:lpstr>
      <vt:lpstr>КРИТЕРИИ ЗА ИЗБОР НА СТРАТЕГИЯ ЗА ВОМР </vt:lpstr>
      <vt:lpstr>ИЗБОР НА ПРОЕКТИ КЪМ СТРАТЕГИЯТА ЗА ВОМР</vt:lpstr>
      <vt:lpstr>ПОДБОР НА ПРОЕКТИ КЪМ СМР </vt:lpstr>
      <vt:lpstr>Прилагане на подхода ВОДЕНО ОТ ОБЩНОСТТА местно развитие на територията на МИГ “струма” в рамките на ПРОГРАМАТА ЗА РАЗВИТИЕ НА СЕЛСКИТЕ РАЙОНИ 2014 - 2020</vt:lpstr>
      <vt:lpstr>МЯРКА 1 ТРАНСФЕР НА ЗНАНИЯ И ДЕЙСТВИЯ ЗА ОСВЕДОМЯВАНЕ</vt:lpstr>
      <vt:lpstr>МЯРКА 1 ТРАНСФЕР НА ЗНАНИЯ И ДЕЙСТВИЯ ЗА ОСВЕДОМЯВАНЕ</vt:lpstr>
      <vt:lpstr>МЯРКА 1 ТРАНСФЕР НА ЗНАНИЯ И ДЕЙСТВИЯ ЗА ОСВЕДОМЯВАНЕ</vt:lpstr>
      <vt:lpstr>МЯРКА 4 ИНВЕСТИЦИИ В МАТЕРИАЛНИ АКТИВИ</vt:lpstr>
      <vt:lpstr>МЯРКА 4 ИНВЕСТИЦИИ В МАТЕРИАЛНИ АКТИВИ</vt:lpstr>
      <vt:lpstr>МЯРКА 4 ИНВЕСТИЦИИ В МАТЕРИАЛНИ АКТИВИ</vt:lpstr>
      <vt:lpstr>МЯРКА 6 РАЗВИТИЕ НА СТОПАНСТВОТО И СТОПАНСКАТА ДЕЙНОСТ</vt:lpstr>
      <vt:lpstr>МЯРКА 6 РАЗВИТИЕ НА СТОПАНСТВОТО И СТОПАНСКАТА ДЕЙНОСТ</vt:lpstr>
      <vt:lpstr>МЯРКА 6 РАЗВИТИЕ НА СТОПАНСТВОТО И СТОПАНСКАТА ДЕЙНОСТ</vt:lpstr>
      <vt:lpstr>МЯРКА 7  ОСНОВНИ УСЛУГИ И ОБНОВЯВАНЕ НА СЕЛАТА В СЕЛСКИТЕ РАЙОНИ</vt:lpstr>
      <vt:lpstr>Мярка 7: „Основни услуги и обновяване на селата в селските райони“</vt:lpstr>
      <vt:lpstr>Мярка 7: „Основни услуги и обновяване на селата в селските райони“</vt:lpstr>
      <vt:lpstr>Мярка 7: „Основни услуги и обновяване на селата в селските райони“</vt:lpstr>
      <vt:lpstr>Мярка 7: „Основни услуги и обновяване на селата в селските райони“</vt:lpstr>
      <vt:lpstr>МЯРКА 8 Инвестиции в развитието на горските територии и подобряване на жизнеспособността на горите</vt:lpstr>
      <vt:lpstr>МЯРКА 8 Инвестиции в развитието на горските територии и подобряване на жизнеспособността на горите</vt:lpstr>
      <vt:lpstr>МЯРКА 8 Инвестиции в развитието на горските територии и подобряване на жизнеспособността на горите</vt:lpstr>
      <vt:lpstr>МЯРКА 16 СЪТРУДНИЧЕСТВО</vt:lpstr>
      <vt:lpstr>МЯРКА 16 СЪТРУДНИЧЕСТВО</vt:lpstr>
      <vt:lpstr>МЯРКА 16 СЪТРУДНИЧЕСТВО</vt:lpstr>
      <vt:lpstr>МЯРКА 16 СЪТРУДНИЧЕСТВО</vt:lpstr>
      <vt:lpstr>МЯРКА 19  ВОДЕНО ОТ ОБЩНОСТИТЕ МЕСТНО РАЗВИТИЕ</vt:lpstr>
      <vt:lpstr>МЯРКА 19  ВОДЕНО ОТ ОБЩНОСТИТЕ МЕСТНО РАЗВИТИЕ</vt:lpstr>
      <vt:lpstr>МЯРКА 19  ВОДЕНО ОТ ОБЩНОСТИТЕ МЕСТНО РАЗВИТИЕ</vt:lpstr>
      <vt:lpstr>МЕРКИ ОТ РЕГЛАМЕНТ (ЕС) № 1305/2013 НА ЕВРОПЕЙСКИЯ ПАРЛАМЕНТ И НА СЪВЕТА от 17 декември 2013 година относно подпомагане на развитието на селските райони от Европейския земеделски фонд за развитие на селските райони (ЕЗФРСР) и за отмяна на Регламент (ЕО) № 1698/2005 на Съвета</vt:lpstr>
      <vt:lpstr>Slide 37</vt:lpstr>
      <vt:lpstr>Slide 38</vt:lpstr>
      <vt:lpstr>Прилагане на подхода ВОДЕНО ОТ ОБЩНОСТТА местно развитие на територията на МИГ “струма” в рамките на оперативна програма “иновации и конкурентоспособност” 2014 - 2020</vt:lpstr>
      <vt:lpstr>ПРИЛАГАНЕ НА ПОДХОДА ВОМР В РАМКИТЕ НА ОПИК 2014 - 2020</vt:lpstr>
      <vt:lpstr>ДОПУСТИМИ МЕРКИ ЗА ПРОЕКТИ, ФИНАНСИРАНИ ОТ ОПИК</vt:lpstr>
      <vt:lpstr>ПРИМЕРНИ ДЕЙНОСТИ ПО ОПИК </vt:lpstr>
      <vt:lpstr>ФИНАНСИРАНЕ НА СМР И ПРОКТЕ ПО ОПИК, ПРИЛАГАНИ ЧРЕЗ ВОМР </vt:lpstr>
      <vt:lpstr>ПОДБОР НА ПРОЕКТИ КЪМ СМР </vt:lpstr>
      <vt:lpstr>Прилагане на подхода ВОДЕНО ОТ ОБЩНОСТТА местно развитие на територията на МИГ “струма” в рамките на оперативна програма “Околна среда” 2014 - 2020</vt:lpstr>
      <vt:lpstr>ЗАЩО ВОМР ?</vt:lpstr>
      <vt:lpstr>ПРИЛАГАНЕ НА ПОДХОДА ВОМР В РАМКИТЕ НА ОПОС 2014 - 2020</vt:lpstr>
      <vt:lpstr>ДОПУСТИМИ МЕРКИ ЗА ПРОЕКТИ, ФИНАНСИРАНИ ОТ ОПОС </vt:lpstr>
      <vt:lpstr>ДОПУСТИМИ МЕРКИ ЗА ПРОЕКТИ, ФИНАНСИРАНИ ОТ ОПОС </vt:lpstr>
      <vt:lpstr>ДОПУСТИМИ РАЗХОДИ</vt:lpstr>
      <vt:lpstr>Прилагане на подхода ВОДЕНО ОТ ОБЩНОСТТА местно развитие на територията на МИГ “струма” в рамките на оперативна програма “РАЗВИТИЕ НА ЧОВЕШКИТЕ РЕСУРСИ” 2014 - 2020</vt:lpstr>
      <vt:lpstr>ДОПУСТИМИ МЕРКИ ЗА ПРОЕКТИ, ФИНАНСИРАНИ ОТ ОПРЧР</vt:lpstr>
      <vt:lpstr>Приоритетна област 1: Подобряване достъпа до заетост и качеството на работните места</vt:lpstr>
      <vt:lpstr>Приоритетна област 1: Подобряване достъпа до заетост и качеството на работните места</vt:lpstr>
      <vt:lpstr>Приоритетна област 1: Подобряване достъпа до заетост и качеството на работните места</vt:lpstr>
      <vt:lpstr>Приоритетна област 1: Подобряване достъпа до заетост и качеството на работните места</vt:lpstr>
      <vt:lpstr>Приоритетна област 1: Подобряване достъпа до заетост и качеството на работните места</vt:lpstr>
      <vt:lpstr>Приоритетна област 2: Намаляване на бедността и насърчаване на социалното включване включване</vt:lpstr>
      <vt:lpstr>ДОПУСТИМИ МЕРКИ ЗА ПРОЕКТИ, ФИНАНСИРАНИ ОТ ОПРЧР</vt:lpstr>
      <vt:lpstr>Slide 60</vt:lpstr>
      <vt:lpstr>Прилагане на подхода ВОДЕНО ОТ ОБЩНОСТТА местно развитие на територията на МИГ “струма” в рамките на оперативна програма “НАУКА И ОБРАЗОВАНИЕ ЗА ИНТЕЛИГЕНТЕН РАСТЕЖ” 2014 - 2020</vt:lpstr>
      <vt:lpstr>ДОПУСТИМИ  ПРИОРИТЕТНИ ОСИ ПО ОПНОИР </vt:lpstr>
      <vt:lpstr>ОСНОВНИ НАПРАВЛЕНИЯ НА ДЕЙНОСТИТЕ ПО ОПНОИР ПРИ ПРИЛАГАНЕ НА ПОДХОДА ВОМР</vt:lpstr>
      <vt:lpstr>ПРИОРИТЕТНА ОС 2: ОБРАЗОВАНИЕ И УЧЕНЕ ПРЕЗ ЦЕЛИЯ ЖИВОТ</vt:lpstr>
      <vt:lpstr>ПРИОРИТЕТНА ОС 2: ОБРАЗОВАНИЕ И УЧЕНЕ ПРЕЗ ЦЕЛИЯ ЖИВОТ</vt:lpstr>
      <vt:lpstr>ПРИОРИТЕТНА ОС 2: ОБРАЗОВАНИЕ И УЧЕНЕ ПРЕЗ ЦЕЛИЯ ЖИВОТ</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radostina.pavlova</cp:lastModifiedBy>
  <cp:revision>306</cp:revision>
  <dcterms:created xsi:type="dcterms:W3CDTF">2013-08-21T19:17:07Z</dcterms:created>
  <dcterms:modified xsi:type="dcterms:W3CDTF">2017-02-15T09:53:45Z</dcterms:modified>
</cp:coreProperties>
</file>